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308" r:id="rId2"/>
    <p:sldId id="350" r:id="rId3"/>
    <p:sldId id="325" r:id="rId4"/>
    <p:sldId id="317" r:id="rId5"/>
    <p:sldId id="345" r:id="rId6"/>
    <p:sldId id="328" r:id="rId7"/>
    <p:sldId id="329" r:id="rId8"/>
    <p:sldId id="330" r:id="rId9"/>
    <p:sldId id="347" r:id="rId10"/>
    <p:sldId id="348" r:id="rId11"/>
    <p:sldId id="335" r:id="rId12"/>
    <p:sldId id="336" r:id="rId13"/>
    <p:sldId id="337" r:id="rId14"/>
    <p:sldId id="338" r:id="rId15"/>
    <p:sldId id="339" r:id="rId16"/>
    <p:sldId id="342" r:id="rId17"/>
    <p:sldId id="357" r:id="rId18"/>
    <p:sldId id="358" r:id="rId19"/>
    <p:sldId id="352" r:id="rId20"/>
    <p:sldId id="354" r:id="rId21"/>
    <p:sldId id="353" r:id="rId22"/>
    <p:sldId id="355" r:id="rId23"/>
    <p:sldId id="356" r:id="rId24"/>
    <p:sldId id="320" r:id="rId25"/>
    <p:sldId id="351" r:id="rId26"/>
    <p:sldId id="321" r:id="rId27"/>
    <p:sldId id="344" r:id="rId28"/>
  </p:sldIdLst>
  <p:sldSz cx="12188825"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00"/>
    <a:srgbClr val="757408"/>
    <a:srgbClr val="62620A"/>
    <a:srgbClr val="FFFFFF"/>
    <a:srgbClr val="900018"/>
    <a:srgbClr val="6B0001"/>
    <a:srgbClr val="000000"/>
    <a:srgbClr val="1575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57" autoAdjust="0"/>
  </p:normalViewPr>
  <p:slideViewPr>
    <p:cSldViewPr snapToGrid="0" snapToObjects="1">
      <p:cViewPr varScale="1">
        <p:scale>
          <a:sx n="89" d="100"/>
          <a:sy n="89" d="100"/>
        </p:scale>
        <p:origin x="-1398" y="-90"/>
      </p:cViewPr>
      <p:guideLst>
        <p:guide orient="horz" pos="2160"/>
        <p:guide pos="3839"/>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026A44A-B980-7544-8F78-6035D21C592C}" type="datetimeFigureOut">
              <a:rPr lang="en-US"/>
              <a:pPr>
                <a:defRPr/>
              </a:pPr>
              <a:t>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4C89D350-5819-C947-B35D-F3E1B6196171}" type="slidenum">
              <a:rPr lang="en-US"/>
              <a:pPr>
                <a:defRPr/>
              </a:pPr>
              <a:t>‹#›</a:t>
            </a:fld>
            <a:endParaRPr lang="en-US"/>
          </a:p>
        </p:txBody>
      </p:sp>
    </p:spTree>
    <p:extLst>
      <p:ext uri="{BB962C8B-B14F-4D97-AF65-F5344CB8AC3E}">
        <p14:creationId xmlns:p14="http://schemas.microsoft.com/office/powerpoint/2010/main" val="32971179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B6F71F1A-CAB9-7B4C-892E-01EA77714DB2}" type="datetimeFigureOut">
              <a:rPr lang="en-US"/>
              <a:pPr>
                <a:defRPr/>
              </a:pPr>
              <a:t>2/2/2017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916622E-3A4A-3B4C-8752-3C1E4391EF10}" type="slidenum">
              <a:rPr lang="en-US"/>
              <a:pPr>
                <a:defRPr/>
              </a:pPr>
              <a:t>‹#›</a:t>
            </a:fld>
            <a:endParaRPr lang="en-US"/>
          </a:p>
        </p:txBody>
      </p:sp>
    </p:spTree>
    <p:extLst>
      <p:ext uri="{BB962C8B-B14F-4D97-AF65-F5344CB8AC3E}">
        <p14:creationId xmlns:p14="http://schemas.microsoft.com/office/powerpoint/2010/main" val="5704020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ＭＳ Ｐゴシック" charset="0"/>
                <a:cs typeface="ＭＳ Ｐゴシック" charset="0"/>
              </a:rPr>
              <a:t>I am a community psychologist with expertise in public health research and systems thinking </a:t>
            </a:r>
          </a:p>
          <a:p>
            <a:r>
              <a:rPr lang="en-US" sz="1200" kern="1200" dirty="0" smtClean="0">
                <a:solidFill>
                  <a:schemeClr val="tx1"/>
                </a:solidFill>
                <a:effectLst/>
                <a:latin typeface="+mn-lt"/>
                <a:ea typeface="ＭＳ Ｐゴシック" charset="0"/>
                <a:cs typeface="ＭＳ Ｐゴシック" charset="0"/>
              </a:rPr>
              <a:t> </a:t>
            </a:r>
          </a:p>
          <a:p>
            <a:pPr lvl="0"/>
            <a:r>
              <a:rPr lang="en-US" sz="1200" kern="1200" dirty="0" smtClean="0">
                <a:solidFill>
                  <a:schemeClr val="tx1"/>
                </a:solidFill>
                <a:effectLst/>
                <a:latin typeface="+mn-lt"/>
                <a:ea typeface="ＭＳ Ｐゴシック" charset="0"/>
                <a:cs typeface="ＭＳ Ｐゴシック" charset="0"/>
              </a:rPr>
              <a:t>I am part of the research team for this study</a:t>
            </a:r>
          </a:p>
          <a:p>
            <a:r>
              <a:rPr lang="en-US" sz="1200" kern="1200" dirty="0" smtClean="0">
                <a:solidFill>
                  <a:schemeClr val="tx1"/>
                </a:solidFill>
                <a:effectLst/>
                <a:latin typeface="+mn-lt"/>
                <a:ea typeface="ＭＳ Ｐゴシック" charset="0"/>
                <a:cs typeface="ＭＳ Ｐゴシック" charset="0"/>
              </a:rPr>
              <a:t> </a:t>
            </a:r>
          </a:p>
          <a:p>
            <a:pPr lvl="0"/>
            <a:endParaRPr lang="en-US" sz="12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1</a:t>
            </a:fld>
            <a:endParaRPr lang="en-US"/>
          </a:p>
        </p:txBody>
      </p:sp>
    </p:spTree>
    <p:extLst>
      <p:ext uri="{BB962C8B-B14F-4D97-AF65-F5344CB8AC3E}">
        <p14:creationId xmlns:p14="http://schemas.microsoft.com/office/powerpoint/2010/main" val="3387580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382588" y="685800"/>
            <a:ext cx="6092825" cy="3429000"/>
          </a:xfrm>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Programmatic capacity</a:t>
            </a:r>
            <a:r>
              <a:rPr lang="en-US" altLang="en-US" baseline="0" dirty="0" smtClean="0"/>
              <a:t> is getting to the fun stuff: Actually carrying out your wellness activities in school, with your SMART goal as a plan for carrying it out well. Review the information we have provided on various SHARE ACTIVITIES, namely fitness share, MOSO, and Yoga Share. </a:t>
            </a:r>
          </a:p>
          <a:p>
            <a:endParaRPr lang="en-US" altLang="en-US" baseline="0" dirty="0" smtClean="0"/>
          </a:p>
          <a:p>
            <a:r>
              <a:rPr lang="en-US" altLang="en-US" baseline="0" dirty="0" smtClean="0"/>
              <a:t>Knowing what worked and what didn’t is part of best practice. We have provided a number of evaluation tools and measures that you can use to document success and learn how to continually improve the wellness activity in your unique school setting.</a:t>
            </a:r>
          </a:p>
          <a:p>
            <a:endParaRPr lang="en-US" altLang="en-US" baseline="0" dirty="0" smtClean="0"/>
          </a:p>
          <a:p>
            <a:r>
              <a:rPr lang="en-US" altLang="en-US" baseline="0" dirty="0" smtClean="0"/>
              <a:t>Again, implementing skill-based activities will maximize your opportunity to promote key health behavior changes among students.  </a:t>
            </a: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ahoma" pitchFamily="34" charset="0"/>
              </a:defRPr>
            </a:lvl1pPr>
            <a:lvl2pPr marL="738597" indent="-284076" eaLnBrk="0" hangingPunct="0">
              <a:defRPr sz="2400">
                <a:solidFill>
                  <a:schemeClr val="tx1"/>
                </a:solidFill>
                <a:latin typeface="Times New Roman" pitchFamily="18" charset="0"/>
                <a:cs typeface="Tahoma" pitchFamily="34" charset="0"/>
              </a:defRPr>
            </a:lvl2pPr>
            <a:lvl3pPr marL="1136303" indent="-227261" eaLnBrk="0" hangingPunct="0">
              <a:defRPr sz="2400">
                <a:solidFill>
                  <a:schemeClr val="tx1"/>
                </a:solidFill>
                <a:latin typeface="Times New Roman" pitchFamily="18" charset="0"/>
                <a:cs typeface="Tahoma" pitchFamily="34" charset="0"/>
              </a:defRPr>
            </a:lvl3pPr>
            <a:lvl4pPr marL="1590824" indent="-227261" eaLnBrk="0" hangingPunct="0">
              <a:defRPr sz="2400">
                <a:solidFill>
                  <a:schemeClr val="tx1"/>
                </a:solidFill>
                <a:latin typeface="Times New Roman" pitchFamily="18" charset="0"/>
                <a:cs typeface="Tahoma" pitchFamily="34" charset="0"/>
              </a:defRPr>
            </a:lvl4pPr>
            <a:lvl5pPr marL="2045345" indent="-227261" eaLnBrk="0" hangingPunct="0">
              <a:defRPr sz="2400">
                <a:solidFill>
                  <a:schemeClr val="tx1"/>
                </a:solidFill>
                <a:latin typeface="Times New Roman" pitchFamily="18" charset="0"/>
                <a:cs typeface="Tahoma" pitchFamily="34" charset="0"/>
              </a:defRPr>
            </a:lvl5pPr>
            <a:lvl6pPr marL="2499867" indent="-227261"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54388" indent="-227261"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08909" indent="-227261"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63430" indent="-227261"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fld id="{FF1AB497-3026-4A65-83A3-A34D9412EE81}" type="slidenum">
              <a:rPr lang="en-US" altLang="en-US" sz="1200"/>
              <a:pPr eaLnBrk="1" hangingPunct="1"/>
              <a:t>14</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968C21E-0C68-477B-A9ED-6FA4175914FF}" type="slidenum">
              <a:rPr lang="en-US" smtClean="0"/>
              <a:pPr>
                <a:defRPr/>
              </a:pPr>
              <a:t>15</a:t>
            </a:fld>
            <a:endParaRPr lang="en-US"/>
          </a:p>
        </p:txBody>
      </p:sp>
    </p:spTree>
    <p:extLst>
      <p:ext uri="{BB962C8B-B14F-4D97-AF65-F5344CB8AC3E}">
        <p14:creationId xmlns:p14="http://schemas.microsoft.com/office/powerpoint/2010/main" val="406416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Collaboratin</a:t>
            </a:r>
            <a:r>
              <a:rPr lang="en-US" baseline="0" dirty="0" smtClean="0"/>
              <a:t>g is not easy.  Lots of things will work against your SWC’s efforts:  Lack of time, energy, resources or just too slow progress</a:t>
            </a:r>
          </a:p>
          <a:p>
            <a:endParaRPr lang="en-US" baseline="0" dirty="0" smtClean="0"/>
          </a:p>
          <a:p>
            <a:endParaRPr lang="en-US" baseline="0" dirty="0" smtClean="0"/>
          </a:p>
          <a:p>
            <a:r>
              <a:rPr lang="en-US" dirty="0" smtClean="0"/>
              <a:t>What should you do when collaboration slows or even stops? When that happens, apply your systems thinking!</a:t>
            </a:r>
          </a:p>
          <a:p>
            <a:endParaRPr lang="en-US" dirty="0"/>
          </a:p>
        </p:txBody>
      </p:sp>
      <p:sp>
        <p:nvSpPr>
          <p:cNvPr id="4" name="Slide Number Placeholder 3"/>
          <p:cNvSpPr>
            <a:spLocks noGrp="1"/>
          </p:cNvSpPr>
          <p:nvPr>
            <p:ph type="sldNum" sz="quarter" idx="10"/>
          </p:nvPr>
        </p:nvSpPr>
        <p:spPr/>
        <p:txBody>
          <a:bodyPr/>
          <a:lstStyle/>
          <a:p>
            <a:pPr>
              <a:defRPr/>
            </a:pPr>
            <a:fld id="{8968C21E-0C68-477B-A9ED-6FA4175914FF}" type="slidenum">
              <a:rPr lang="en-US" smtClean="0"/>
              <a:pPr>
                <a:defRPr/>
              </a:pPr>
              <a:t>16</a:t>
            </a:fld>
            <a:endParaRPr lang="en-US"/>
          </a:p>
        </p:txBody>
      </p:sp>
    </p:spTree>
    <p:extLst>
      <p:ext uri="{BB962C8B-B14F-4D97-AF65-F5344CB8AC3E}">
        <p14:creationId xmlns:p14="http://schemas.microsoft.com/office/powerpoint/2010/main" val="1648113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24</a:t>
            </a:fld>
            <a:endParaRPr lang="en-US"/>
          </a:p>
        </p:txBody>
      </p:sp>
    </p:spTree>
    <p:extLst>
      <p:ext uri="{BB962C8B-B14F-4D97-AF65-F5344CB8AC3E}">
        <p14:creationId xmlns:p14="http://schemas.microsoft.com/office/powerpoint/2010/main" val="391038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26</a:t>
            </a:fld>
            <a:endParaRPr lang="en-US"/>
          </a:p>
        </p:txBody>
      </p:sp>
    </p:spTree>
    <p:extLst>
      <p:ext uri="{BB962C8B-B14F-4D97-AF65-F5344CB8AC3E}">
        <p14:creationId xmlns:p14="http://schemas.microsoft.com/office/powerpoint/2010/main" val="391038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38597" indent="-284076" algn="l" eaLnBrk="0" hangingPunct="0">
              <a:spcBef>
                <a:spcPct val="30000"/>
              </a:spcBef>
              <a:defRPr sz="1200">
                <a:solidFill>
                  <a:schemeClr val="tx1"/>
                </a:solidFill>
                <a:latin typeface="Times New Roman" pitchFamily="18" charset="0"/>
              </a:defRPr>
            </a:lvl2pPr>
            <a:lvl3pPr marL="1136303" indent="-227261" algn="l" eaLnBrk="0" hangingPunct="0">
              <a:spcBef>
                <a:spcPct val="30000"/>
              </a:spcBef>
              <a:defRPr sz="1200">
                <a:solidFill>
                  <a:schemeClr val="tx1"/>
                </a:solidFill>
                <a:latin typeface="Times New Roman" pitchFamily="18" charset="0"/>
              </a:defRPr>
            </a:lvl3pPr>
            <a:lvl4pPr marL="1590824" indent="-227261" algn="l" eaLnBrk="0" hangingPunct="0">
              <a:spcBef>
                <a:spcPct val="30000"/>
              </a:spcBef>
              <a:defRPr sz="1200">
                <a:solidFill>
                  <a:schemeClr val="tx1"/>
                </a:solidFill>
                <a:latin typeface="Times New Roman" pitchFamily="18" charset="0"/>
              </a:defRPr>
            </a:lvl4pPr>
            <a:lvl5pPr marL="2045345" indent="-227261" algn="l" eaLnBrk="0" hangingPunct="0">
              <a:spcBef>
                <a:spcPct val="30000"/>
              </a:spcBef>
              <a:defRPr sz="1200">
                <a:solidFill>
                  <a:schemeClr val="tx1"/>
                </a:solidFill>
                <a:latin typeface="Times New Roman" pitchFamily="18" charset="0"/>
              </a:defRPr>
            </a:lvl5pPr>
            <a:lvl6pPr marL="2499867" indent="-227261" eaLnBrk="0" fontAlgn="base" hangingPunct="0">
              <a:spcBef>
                <a:spcPct val="30000"/>
              </a:spcBef>
              <a:spcAft>
                <a:spcPct val="0"/>
              </a:spcAft>
              <a:defRPr sz="1200">
                <a:solidFill>
                  <a:schemeClr val="tx1"/>
                </a:solidFill>
                <a:latin typeface="Times New Roman" pitchFamily="18" charset="0"/>
              </a:defRPr>
            </a:lvl6pPr>
            <a:lvl7pPr marL="2954388" indent="-227261" eaLnBrk="0" fontAlgn="base" hangingPunct="0">
              <a:spcBef>
                <a:spcPct val="30000"/>
              </a:spcBef>
              <a:spcAft>
                <a:spcPct val="0"/>
              </a:spcAft>
              <a:defRPr sz="1200">
                <a:solidFill>
                  <a:schemeClr val="tx1"/>
                </a:solidFill>
                <a:latin typeface="Times New Roman" pitchFamily="18" charset="0"/>
              </a:defRPr>
            </a:lvl7pPr>
            <a:lvl8pPr marL="3408909" indent="-227261" eaLnBrk="0" fontAlgn="base" hangingPunct="0">
              <a:spcBef>
                <a:spcPct val="30000"/>
              </a:spcBef>
              <a:spcAft>
                <a:spcPct val="0"/>
              </a:spcAft>
              <a:defRPr sz="1200">
                <a:solidFill>
                  <a:schemeClr val="tx1"/>
                </a:solidFill>
                <a:latin typeface="Times New Roman" pitchFamily="18" charset="0"/>
              </a:defRPr>
            </a:lvl8pPr>
            <a:lvl9pPr marL="3863430" indent="-227261"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C29DE107-2B1D-41D0-AB59-4C368C1D6B6C}" type="slidenum">
              <a:rPr lang="en-US" altLang="en-US" smtClean="0"/>
              <a:pPr algn="r" eaLnBrk="1" hangingPunct="1">
                <a:spcBef>
                  <a:spcPct val="0"/>
                </a:spcBef>
              </a:pPr>
              <a:t>27</a:t>
            </a:fld>
            <a:endParaRPr lang="en-US" altLang="en-US" smtClean="0"/>
          </a:p>
        </p:txBody>
      </p:sp>
      <p:sp>
        <p:nvSpPr>
          <p:cNvPr id="27651" name="Rectangle 2"/>
          <p:cNvSpPr>
            <a:spLocks noGrp="1" noRot="1" noChangeAspect="1" noChangeArrowheads="1" noTextEdit="1"/>
          </p:cNvSpPr>
          <p:nvPr>
            <p:ph type="sldImg"/>
          </p:nvPr>
        </p:nvSpPr>
        <p:spPr>
          <a:xfrm>
            <a:off x="382588" y="685800"/>
            <a:ext cx="6092825" cy="3429000"/>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Thank</a:t>
            </a:r>
            <a:r>
              <a:rPr lang="en-US" altLang="en-US" baseline="0" dirty="0" smtClean="0"/>
              <a:t> you for listening. We wish you great success with your SWC. If you want more information or more assistance, just reach out. </a:t>
            </a:r>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2</a:t>
            </a:fld>
            <a:endParaRPr lang="en-US"/>
          </a:p>
        </p:txBody>
      </p:sp>
    </p:spTree>
    <p:extLst>
      <p:ext uri="{BB962C8B-B14F-4D97-AF65-F5344CB8AC3E}">
        <p14:creationId xmlns:p14="http://schemas.microsoft.com/office/powerpoint/2010/main" val="391038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3</a:t>
            </a:fld>
            <a:endParaRPr lang="en-US"/>
          </a:p>
        </p:txBody>
      </p:sp>
    </p:spTree>
    <p:extLst>
      <p:ext uri="{BB962C8B-B14F-4D97-AF65-F5344CB8AC3E}">
        <p14:creationId xmlns:p14="http://schemas.microsoft.com/office/powerpoint/2010/main" val="391038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4</a:t>
            </a:fld>
            <a:endParaRPr lang="en-US"/>
          </a:p>
        </p:txBody>
      </p:sp>
    </p:spTree>
    <p:extLst>
      <p:ext uri="{BB962C8B-B14F-4D97-AF65-F5344CB8AC3E}">
        <p14:creationId xmlns:p14="http://schemas.microsoft.com/office/powerpoint/2010/main" val="391038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382588" y="685800"/>
            <a:ext cx="6092825" cy="3429000"/>
          </a:xfrm>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cs typeface="Arial" pitchFamily="34" charset="0"/>
              </a:rPr>
              <a:t>In the Better Wellness for Life introduction, we showed how systems thinking helps us understand how </a:t>
            </a:r>
            <a:r>
              <a:rPr lang="en-US" altLang="en-US" dirty="0" smtClean="0">
                <a:latin typeface="Arial" pitchFamily="34" charset="0"/>
                <a:cs typeface="Arial" pitchFamily="34" charset="0"/>
              </a:rPr>
              <a:t>to make </a:t>
            </a:r>
            <a:r>
              <a:rPr lang="en-US" altLang="en-US" dirty="0" smtClean="0">
                <a:latin typeface="Arial" pitchFamily="34" charset="0"/>
                <a:cs typeface="Arial" pitchFamily="34" charset="0"/>
              </a:rPr>
              <a:t>positive changes at two levels, at the level of the school and among individual students. Both are important, and, as we can see, progress at either level is interdependent. When your school launches a new, skill-based wellness activity for students, that cycles back to support development and encourage participation in your School Wellness Council. So, let’s focus on making positive change at the school level.</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cs typeface="Arial" pitchFamily="34" charset="0"/>
              </a:defRPr>
            </a:lvl1pPr>
            <a:lvl2pPr marL="720884" indent="-277263" eaLnBrk="0" hangingPunct="0">
              <a:spcBef>
                <a:spcPct val="30000"/>
              </a:spcBef>
              <a:defRPr sz="1200">
                <a:solidFill>
                  <a:schemeClr val="tx1"/>
                </a:solidFill>
                <a:latin typeface="Arial" pitchFamily="34" charset="0"/>
                <a:cs typeface="Arial" pitchFamily="34" charset="0"/>
              </a:defRPr>
            </a:lvl2pPr>
            <a:lvl3pPr marL="1109053" indent="-221811" eaLnBrk="0" hangingPunct="0">
              <a:spcBef>
                <a:spcPct val="30000"/>
              </a:spcBef>
              <a:defRPr sz="1200">
                <a:solidFill>
                  <a:schemeClr val="tx1"/>
                </a:solidFill>
                <a:latin typeface="Arial" pitchFamily="34" charset="0"/>
                <a:cs typeface="Arial" pitchFamily="34" charset="0"/>
              </a:defRPr>
            </a:lvl3pPr>
            <a:lvl4pPr marL="1552674" indent="-221811" eaLnBrk="0" hangingPunct="0">
              <a:spcBef>
                <a:spcPct val="30000"/>
              </a:spcBef>
              <a:defRPr sz="1200">
                <a:solidFill>
                  <a:schemeClr val="tx1"/>
                </a:solidFill>
                <a:latin typeface="Arial" pitchFamily="34" charset="0"/>
                <a:cs typeface="Arial" pitchFamily="34" charset="0"/>
              </a:defRPr>
            </a:lvl4pPr>
            <a:lvl5pPr marL="1996295" indent="-221811" eaLnBrk="0" hangingPunct="0">
              <a:spcBef>
                <a:spcPct val="30000"/>
              </a:spcBef>
              <a:defRPr sz="1200">
                <a:solidFill>
                  <a:schemeClr val="tx1"/>
                </a:solidFill>
                <a:latin typeface="Arial" pitchFamily="34" charset="0"/>
                <a:cs typeface="Arial" pitchFamily="34" charset="0"/>
              </a:defRPr>
            </a:lvl5pPr>
            <a:lvl6pPr marL="2439916" indent="-221811" eaLnBrk="0" fontAlgn="base" hangingPunct="0">
              <a:spcBef>
                <a:spcPct val="30000"/>
              </a:spcBef>
              <a:spcAft>
                <a:spcPct val="0"/>
              </a:spcAft>
              <a:defRPr sz="1200">
                <a:solidFill>
                  <a:schemeClr val="tx1"/>
                </a:solidFill>
                <a:latin typeface="Arial" pitchFamily="34" charset="0"/>
                <a:cs typeface="Arial" pitchFamily="34" charset="0"/>
              </a:defRPr>
            </a:lvl6pPr>
            <a:lvl7pPr marL="2883538" indent="-221811" eaLnBrk="0" fontAlgn="base" hangingPunct="0">
              <a:spcBef>
                <a:spcPct val="30000"/>
              </a:spcBef>
              <a:spcAft>
                <a:spcPct val="0"/>
              </a:spcAft>
              <a:defRPr sz="1200">
                <a:solidFill>
                  <a:schemeClr val="tx1"/>
                </a:solidFill>
                <a:latin typeface="Arial" pitchFamily="34" charset="0"/>
                <a:cs typeface="Arial" pitchFamily="34" charset="0"/>
              </a:defRPr>
            </a:lvl7pPr>
            <a:lvl8pPr marL="3327159" indent="-221811" eaLnBrk="0" fontAlgn="base" hangingPunct="0">
              <a:spcBef>
                <a:spcPct val="30000"/>
              </a:spcBef>
              <a:spcAft>
                <a:spcPct val="0"/>
              </a:spcAft>
              <a:defRPr sz="1200">
                <a:solidFill>
                  <a:schemeClr val="tx1"/>
                </a:solidFill>
                <a:latin typeface="Arial" pitchFamily="34" charset="0"/>
                <a:cs typeface="Arial" pitchFamily="34" charset="0"/>
              </a:defRPr>
            </a:lvl8pPr>
            <a:lvl9pPr marL="3770780" indent="-221811" eaLnBrk="0" fontAlgn="base" hangingPunct="0">
              <a:spcBef>
                <a:spcPct val="30000"/>
              </a:spcBef>
              <a:spcAft>
                <a:spcPct val="0"/>
              </a:spcAft>
              <a:defRPr sz="1200">
                <a:solidFill>
                  <a:schemeClr val="tx1"/>
                </a:solidFill>
                <a:latin typeface="Arial" pitchFamily="34" charset="0"/>
                <a:cs typeface="Arial" pitchFamily="34" charset="0"/>
              </a:defRPr>
            </a:lvl9pPr>
          </a:lstStyle>
          <a:p>
            <a:pPr eaLnBrk="1" hangingPunct="1">
              <a:spcBef>
                <a:spcPct val="0"/>
              </a:spcBef>
            </a:pPr>
            <a:fld id="{FB1CD4D8-F8C2-4516-AC90-9FA853F9EAC2}" type="slidenum">
              <a:rPr lang="en-US" altLang="en-US" sz="1300"/>
              <a:pPr eaLnBrk="1" hangingPunct="1">
                <a:spcBef>
                  <a:spcPct val="0"/>
                </a:spcBef>
              </a:pPr>
              <a:t>6</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Collaborative</a:t>
            </a:r>
            <a:r>
              <a:rPr lang="en-US" baseline="0" dirty="0" smtClean="0"/>
              <a:t> capacity is defined by four critical components, or sources, namely relational capacity, member capacity, organizational capacity and programmatic capacity. Each of these is essential to creating collaborative capacity. And each is dynamically related to the other, so as one component grows and develops, so to with the others, and visa versa. And, over time, as shown here, collaborative capacity will have direct impact on making more activities that foster wellness in students available. It will also help build community support for wellness, which means your school will likely find new resources to help make wellness activities more available in your school.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916622E-3A4A-3B4C-8752-3C1E4391EF10}" type="slidenum">
              <a:rPr lang="en-US" smtClean="0"/>
              <a:pPr>
                <a:defRPr/>
              </a:pPr>
              <a:t>8</a:t>
            </a:fld>
            <a:endParaRPr lang="en-US"/>
          </a:p>
        </p:txBody>
      </p:sp>
    </p:spTree>
    <p:extLst>
      <p:ext uri="{BB962C8B-B14F-4D97-AF65-F5344CB8AC3E}">
        <p14:creationId xmlns:p14="http://schemas.microsoft.com/office/powerpoint/2010/main" val="2599366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2588" y="685800"/>
            <a:ext cx="6092825" cy="34290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ahoma" pitchFamily="34" charset="0"/>
                <a:cs typeface="Tahoma" pitchFamily="34" charset="0"/>
              </a:rPr>
              <a:t>Relational</a:t>
            </a:r>
            <a:r>
              <a:rPr lang="en-US" altLang="en-US" baseline="0" dirty="0" smtClean="0">
                <a:latin typeface="Tahoma" pitchFamily="34" charset="0"/>
                <a:cs typeface="Tahoma" pitchFamily="34" charset="0"/>
              </a:rPr>
              <a:t> capacity is about trust, respect and about building strong rapport among your wellness champions. </a:t>
            </a:r>
          </a:p>
          <a:p>
            <a:endParaRPr lang="en-US" altLang="en-US" baseline="0" dirty="0" smtClean="0">
              <a:latin typeface="Tahoma" pitchFamily="34" charset="0"/>
              <a:cs typeface="Tahoma" pitchFamily="34" charset="0"/>
            </a:endParaRPr>
          </a:p>
          <a:p>
            <a:r>
              <a:rPr lang="en-US" altLang="en-US" baseline="0" dirty="0" smtClean="0">
                <a:latin typeface="Tahoma" pitchFamily="34" charset="0"/>
                <a:cs typeface="Tahoma" pitchFamily="34" charset="0"/>
              </a:rPr>
              <a:t>It’s about building p</a:t>
            </a:r>
            <a:r>
              <a:rPr lang="en-US" altLang="en-US" dirty="0" smtClean="0">
                <a:latin typeface="Tahoma" pitchFamily="34" charset="0"/>
                <a:cs typeface="Tahoma" pitchFamily="34" charset="0"/>
              </a:rPr>
              <a:t>ositive internal relationships.</a:t>
            </a:r>
            <a:r>
              <a:rPr lang="en-US" altLang="en-US" baseline="0" dirty="0" smtClean="0">
                <a:latin typeface="Tahoma" pitchFamily="34" charset="0"/>
                <a:cs typeface="Tahoma" pitchFamily="34" charset="0"/>
              </a:rPr>
              <a:t> As a facilitator for your SWC, try to </a:t>
            </a:r>
            <a:r>
              <a:rPr lang="en-US" altLang="en-US" dirty="0" smtClean="0">
                <a:latin typeface="Tahoma" pitchFamily="34" charset="0"/>
                <a:cs typeface="Tahoma" pitchFamily="34" charset="0"/>
              </a:rPr>
              <a:t>create</a:t>
            </a:r>
            <a:r>
              <a:rPr lang="en-US" altLang="en-US" baseline="0" dirty="0" smtClean="0">
                <a:latin typeface="Tahoma" pitchFamily="34" charset="0"/>
                <a:cs typeface="Tahoma" pitchFamily="34" charset="0"/>
              </a:rPr>
              <a:t> reasonable, </a:t>
            </a:r>
            <a:r>
              <a:rPr lang="en-US" altLang="en-US" dirty="0" smtClean="0">
                <a:latin typeface="Tahoma" pitchFamily="34" charset="0"/>
                <a:cs typeface="Tahoma" pitchFamily="34" charset="0"/>
              </a:rPr>
              <a:t>group norms about participation, member involvement, meeting behavior, and that celebrates individual and group successes.</a:t>
            </a:r>
          </a:p>
          <a:p>
            <a:endParaRPr lang="en-US" altLang="en-US" dirty="0" smtClean="0">
              <a:latin typeface="Tahoma" pitchFamily="34" charset="0"/>
              <a:cs typeface="Tahoma" pitchFamily="34" charset="0"/>
            </a:endParaRPr>
          </a:p>
          <a:p>
            <a:r>
              <a:rPr lang="en-US" altLang="en-US" dirty="0" smtClean="0"/>
              <a:t>It’s</a:t>
            </a:r>
            <a:r>
              <a:rPr lang="en-US" altLang="en-US" baseline="0" dirty="0" smtClean="0"/>
              <a:t> also about v</a:t>
            </a:r>
            <a:r>
              <a:rPr lang="en-US" altLang="en-US" dirty="0" smtClean="0"/>
              <a:t>aluing member diversity: Where</a:t>
            </a:r>
            <a:r>
              <a:rPr lang="en-US" altLang="en-US" baseline="0" dirty="0" smtClean="0"/>
              <a:t> ever possible, try e</a:t>
            </a:r>
            <a:r>
              <a:rPr lang="en-US" altLang="en-US" dirty="0" smtClean="0"/>
              <a:t>ncourage SWC</a:t>
            </a:r>
            <a:r>
              <a:rPr lang="en-US" altLang="en-US" baseline="0" dirty="0" smtClean="0"/>
              <a:t> </a:t>
            </a:r>
            <a:r>
              <a:rPr lang="en-US" altLang="en-US" dirty="0" smtClean="0"/>
              <a:t>members to voice unique concerns, and then try to</a:t>
            </a:r>
            <a:r>
              <a:rPr lang="en-US" altLang="en-US" baseline="0" dirty="0" smtClean="0"/>
              <a:t> translate these concerns into novel, exciting new ideas for wellness activities in your school. </a:t>
            </a:r>
          </a:p>
          <a:p>
            <a:endParaRPr lang="en-US" altLang="en-US" dirty="0" smtClean="0"/>
          </a:p>
          <a:p>
            <a:r>
              <a:rPr lang="en-US" altLang="en-US" dirty="0" smtClean="0"/>
              <a:t>Building external relationships</a:t>
            </a:r>
            <a:r>
              <a:rPr lang="en-US" altLang="en-US" baseline="0" dirty="0" smtClean="0"/>
              <a:t> is also important to create relational capacity. Are there organizations or agencies in the community that could be represented on your SWC? Consider results of your HC Community Assessment exercise. Consider reaching out to the Alliance, or the DOE Office of School Wellness.</a:t>
            </a:r>
          </a:p>
          <a:p>
            <a:endParaRPr lang="en-US" altLang="en-US" baseline="0" dirty="0" smtClean="0"/>
          </a:p>
          <a:p>
            <a:r>
              <a:rPr lang="en-US" altLang="en-US" baseline="0" dirty="0" smtClean="0"/>
              <a:t>Ultimately, relational capacity is about c</a:t>
            </a:r>
            <a:r>
              <a:rPr lang="en-US" altLang="en-US" dirty="0" smtClean="0"/>
              <a:t>o-learning, shared</a:t>
            </a:r>
            <a:r>
              <a:rPr lang="en-US" altLang="en-US" baseline="0" dirty="0" smtClean="0"/>
              <a:t> </a:t>
            </a:r>
            <a:r>
              <a:rPr lang="en-US" altLang="en-US" dirty="0" smtClean="0"/>
              <a:t>decision-making, and mutual ownership of the processes and the products of the project. </a:t>
            </a:r>
          </a:p>
          <a:p>
            <a:endParaRPr lang="en-US" altLang="en-US" dirty="0" smtClean="0"/>
          </a:p>
          <a:p>
            <a:endParaRPr lang="en-US"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ahoma" pitchFamily="34" charset="0"/>
              </a:defRPr>
            </a:lvl1pPr>
            <a:lvl2pPr marL="738597" indent="-284076" eaLnBrk="0" hangingPunct="0">
              <a:defRPr sz="2400">
                <a:solidFill>
                  <a:schemeClr val="tx1"/>
                </a:solidFill>
                <a:latin typeface="Times New Roman" pitchFamily="18" charset="0"/>
                <a:cs typeface="Tahoma" pitchFamily="34" charset="0"/>
              </a:defRPr>
            </a:lvl2pPr>
            <a:lvl3pPr marL="1136303" indent="-227261" eaLnBrk="0" hangingPunct="0">
              <a:defRPr sz="2400">
                <a:solidFill>
                  <a:schemeClr val="tx1"/>
                </a:solidFill>
                <a:latin typeface="Times New Roman" pitchFamily="18" charset="0"/>
                <a:cs typeface="Tahoma" pitchFamily="34" charset="0"/>
              </a:defRPr>
            </a:lvl3pPr>
            <a:lvl4pPr marL="1590824" indent="-227261" eaLnBrk="0" hangingPunct="0">
              <a:defRPr sz="2400">
                <a:solidFill>
                  <a:schemeClr val="tx1"/>
                </a:solidFill>
                <a:latin typeface="Times New Roman" pitchFamily="18" charset="0"/>
                <a:cs typeface="Tahoma" pitchFamily="34" charset="0"/>
              </a:defRPr>
            </a:lvl4pPr>
            <a:lvl5pPr marL="2045345" indent="-227261" eaLnBrk="0" hangingPunct="0">
              <a:defRPr sz="2400">
                <a:solidFill>
                  <a:schemeClr val="tx1"/>
                </a:solidFill>
                <a:latin typeface="Times New Roman" pitchFamily="18" charset="0"/>
                <a:cs typeface="Tahoma" pitchFamily="34" charset="0"/>
              </a:defRPr>
            </a:lvl5pPr>
            <a:lvl6pPr marL="2499867" indent="-227261"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54388" indent="-227261"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08909" indent="-227261"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63430" indent="-227261"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fld id="{0059191E-A691-48D0-9A48-09746E0DD52B}" type="slidenum">
              <a:rPr lang="en-US" altLang="en-US" sz="1200"/>
              <a:pPr eaLnBrk="1" hangingPunct="1"/>
              <a:t>11</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xfrm>
            <a:off x="382588" y="685800"/>
            <a:ext cx="6092825" cy="3429000"/>
          </a:xfrm>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Member capacity</a:t>
            </a:r>
            <a:r>
              <a:rPr lang="en-US" altLang="en-US" baseline="0" dirty="0" smtClean="0"/>
              <a:t> comes from skills and knowledge that help people work well with each other. It’s really about developing communication skills.  In short, it’s about fostering belief in self, others and in the notion of ‘collaboration’ for school wellness.</a:t>
            </a:r>
          </a:p>
          <a:p>
            <a:endParaRPr lang="en-US" altLang="en-US" baseline="0" dirty="0" smtClean="0"/>
          </a:p>
          <a:p>
            <a:r>
              <a:rPr lang="en-US" altLang="en-US" baseline="0" dirty="0" smtClean="0"/>
              <a:t>Allow open discussion about wellness challenges and about ways to address them. </a:t>
            </a:r>
            <a:endParaRPr lang="en-US" altLang="en-US" dirty="0" smtClean="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ahoma" pitchFamily="34" charset="0"/>
              </a:defRPr>
            </a:lvl1pPr>
            <a:lvl2pPr marL="738597" indent="-284076" eaLnBrk="0" hangingPunct="0">
              <a:defRPr sz="2400">
                <a:solidFill>
                  <a:schemeClr val="tx1"/>
                </a:solidFill>
                <a:latin typeface="Times New Roman" pitchFamily="18" charset="0"/>
                <a:cs typeface="Tahoma" pitchFamily="34" charset="0"/>
              </a:defRPr>
            </a:lvl2pPr>
            <a:lvl3pPr marL="1136303" indent="-227261" eaLnBrk="0" hangingPunct="0">
              <a:defRPr sz="2400">
                <a:solidFill>
                  <a:schemeClr val="tx1"/>
                </a:solidFill>
                <a:latin typeface="Times New Roman" pitchFamily="18" charset="0"/>
                <a:cs typeface="Tahoma" pitchFamily="34" charset="0"/>
              </a:defRPr>
            </a:lvl3pPr>
            <a:lvl4pPr marL="1590824" indent="-227261" eaLnBrk="0" hangingPunct="0">
              <a:defRPr sz="2400">
                <a:solidFill>
                  <a:schemeClr val="tx1"/>
                </a:solidFill>
                <a:latin typeface="Times New Roman" pitchFamily="18" charset="0"/>
                <a:cs typeface="Tahoma" pitchFamily="34" charset="0"/>
              </a:defRPr>
            </a:lvl4pPr>
            <a:lvl5pPr marL="2045345" indent="-227261" eaLnBrk="0" hangingPunct="0">
              <a:defRPr sz="2400">
                <a:solidFill>
                  <a:schemeClr val="tx1"/>
                </a:solidFill>
                <a:latin typeface="Times New Roman" pitchFamily="18" charset="0"/>
                <a:cs typeface="Tahoma" pitchFamily="34" charset="0"/>
              </a:defRPr>
            </a:lvl5pPr>
            <a:lvl6pPr marL="2499867" indent="-227261"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54388" indent="-227261"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08909" indent="-227261"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63430" indent="-227261"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fld id="{BF8BCE6B-4878-4150-916E-272FA93D42AF}" type="slidenum">
              <a:rPr lang="en-US" altLang="en-US" sz="1200"/>
              <a:pPr eaLnBrk="1" hangingPunct="1"/>
              <a:t>12</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smtClean="0"/>
              <a:t>Organizational</a:t>
            </a:r>
            <a:r>
              <a:rPr lang="en-US" baseline="0" dirty="0" smtClean="0"/>
              <a:t> capacity is really just your SWC’s ability to support, design, and carry out SMART action plans. </a:t>
            </a:r>
          </a:p>
          <a:p>
            <a:endParaRPr lang="en-US" baseline="0" dirty="0" smtClean="0"/>
          </a:p>
          <a:p>
            <a:r>
              <a:rPr lang="en-US" dirty="0" smtClean="0"/>
              <a:t>Consider ways work with school systems and resources, like food service, gym, library, student clubs (art, debate, sports).</a:t>
            </a:r>
          </a:p>
          <a:p>
            <a:endParaRPr lang="en-US" dirty="0" smtClean="0"/>
          </a:p>
          <a:p>
            <a:r>
              <a:rPr lang="en-US" dirty="0" smtClean="0"/>
              <a:t>Keep in mind that students may be your strongest allies: Build and sustain a student leadership team, which may be as few as one or two students, but ideally is group of about 5 or 6. They will appreciate the opportunity to take on this role, and you will have a great resource for idea-generating, for mounting activities, and for collecting information to help evaluate your successes and find way to expand activities, down the road.</a:t>
            </a:r>
          </a:p>
          <a:p>
            <a:endParaRPr lang="en-US" dirty="0" smtClean="0"/>
          </a:p>
          <a:p>
            <a:endParaRPr lang="en-US" dirty="0" smtClean="0"/>
          </a:p>
          <a:p>
            <a:r>
              <a:rPr lang="en-US" dirty="0" smtClean="0"/>
              <a:t>Make sure to find ways</a:t>
            </a:r>
            <a:r>
              <a:rPr lang="en-US" baseline="0" dirty="0" smtClean="0"/>
              <a:t> to k</a:t>
            </a:r>
            <a:r>
              <a:rPr lang="en-US" dirty="0" smtClean="0"/>
              <a:t>eep all SWC members abreast of meeting and activities.</a:t>
            </a:r>
            <a:r>
              <a:rPr lang="en-US" baseline="0" dirty="0" smtClean="0"/>
              <a:t> Social media and school websites may be particularly useful ways to get the work out.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968C21E-0C68-477B-A9ED-6FA4175914FF}" type="slidenum">
              <a:rPr lang="en-US" smtClean="0"/>
              <a:pPr>
                <a:defRPr/>
              </a:pPr>
              <a:t>13</a:t>
            </a:fld>
            <a:endParaRPr lang="en-US"/>
          </a:p>
        </p:txBody>
      </p:sp>
    </p:spTree>
    <p:extLst>
      <p:ext uri="{BB962C8B-B14F-4D97-AF65-F5344CB8AC3E}">
        <p14:creationId xmlns:p14="http://schemas.microsoft.com/office/powerpoint/2010/main" val="412605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9"/>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7F67E8-8D38-4B10-8DC1-F9A6002CC90C}" type="datetime1">
              <a:rPr lang="en-US" smtClean="0"/>
              <a:t>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63377CF-18F5-4244-B44B-AD576290D0DB}" type="slidenum">
              <a:rPr lang="en-US"/>
              <a:pPr>
                <a:defRPr/>
              </a:pPr>
              <a:t>‹#›</a:t>
            </a:fld>
            <a:endParaRPr lang="en-US"/>
          </a:p>
        </p:txBody>
      </p:sp>
    </p:spTree>
    <p:extLst>
      <p:ext uri="{BB962C8B-B14F-4D97-AF65-F5344CB8AC3E}">
        <p14:creationId xmlns:p14="http://schemas.microsoft.com/office/powerpoint/2010/main" val="103917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CB60162-93B3-4244-AA6F-6BE3DB5CA34B}" type="datetime1">
              <a:rPr lang="en-US" smtClean="0"/>
              <a:t>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A1115C-2F5E-EC40-A78C-C25547B03033}" type="slidenum">
              <a:rPr lang="en-US"/>
              <a:pPr>
                <a:defRPr/>
              </a:pPr>
              <a:t>‹#›</a:t>
            </a:fld>
            <a:endParaRPr lang="en-US"/>
          </a:p>
        </p:txBody>
      </p:sp>
    </p:spTree>
    <p:extLst>
      <p:ext uri="{BB962C8B-B14F-4D97-AF65-F5344CB8AC3E}">
        <p14:creationId xmlns:p14="http://schemas.microsoft.com/office/powerpoint/2010/main" val="18928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2"/>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42"/>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2B0CEEA-628F-489D-B2C7-C27E8DB1D18D}" type="datetime1">
              <a:rPr lang="en-US" smtClean="0"/>
              <a:t>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A006202-F527-7940-96FC-229B2E07A73D}" type="slidenum">
              <a:rPr lang="en-US"/>
              <a:pPr>
                <a:defRPr/>
              </a:pPr>
              <a:t>‹#›</a:t>
            </a:fld>
            <a:endParaRPr lang="en-US"/>
          </a:p>
        </p:txBody>
      </p:sp>
    </p:spTree>
    <p:extLst>
      <p:ext uri="{BB962C8B-B14F-4D97-AF65-F5344CB8AC3E}">
        <p14:creationId xmlns:p14="http://schemas.microsoft.com/office/powerpoint/2010/main" val="94235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1EBB8E-4537-427F-AE94-0DC3B16B40ED}" type="datetime1">
              <a:rPr lang="en-US" smtClean="0"/>
              <a:t>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F50470-EF92-A74A-96AE-C114A513DE66}" type="slidenum">
              <a:rPr lang="en-US"/>
              <a:pPr>
                <a:defRPr/>
              </a:pPr>
              <a:t>‹#›</a:t>
            </a:fld>
            <a:endParaRPr lang="en-US"/>
          </a:p>
        </p:txBody>
      </p:sp>
    </p:spTree>
    <p:extLst>
      <p:ext uri="{BB962C8B-B14F-4D97-AF65-F5344CB8AC3E}">
        <p14:creationId xmlns:p14="http://schemas.microsoft.com/office/powerpoint/2010/main" val="2501579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3"/>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4"/>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483E92D-73C0-4AD2-A284-A9D3F62A29FD}" type="datetime1">
              <a:rPr lang="en-US" smtClean="0"/>
              <a:t>2/2/2017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A77F5FC-484F-4647-9D63-2DFE23CD0E67}" type="slidenum">
              <a:rPr lang="en-US"/>
              <a:pPr>
                <a:defRPr/>
              </a:pPr>
              <a:t>‹#›</a:t>
            </a:fld>
            <a:endParaRPr lang="en-US"/>
          </a:p>
        </p:txBody>
      </p:sp>
    </p:spTree>
    <p:extLst>
      <p:ext uri="{BB962C8B-B14F-4D97-AF65-F5344CB8AC3E}">
        <p14:creationId xmlns:p14="http://schemas.microsoft.com/office/powerpoint/2010/main" val="268362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4"/>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4"/>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F6E6DF1-989B-4A18-A25F-071982675517}" type="datetime1">
              <a:rPr lang="en-US" smtClean="0"/>
              <a:t>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B4043C8-4B86-3347-B5F9-50E8CFE12D91}" type="slidenum">
              <a:rPr lang="en-US"/>
              <a:pPr>
                <a:defRPr/>
              </a:pPr>
              <a:t>‹#›</a:t>
            </a:fld>
            <a:endParaRPr lang="en-US"/>
          </a:p>
        </p:txBody>
      </p:sp>
    </p:spTree>
    <p:extLst>
      <p:ext uri="{BB962C8B-B14F-4D97-AF65-F5344CB8AC3E}">
        <p14:creationId xmlns:p14="http://schemas.microsoft.com/office/powerpoint/2010/main" val="164514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3"/>
            <a:ext cx="53855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2" y="2174875"/>
            <a:ext cx="53855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9E07C71-6894-463D-8719-300DF92BA06B}" type="datetime1">
              <a:rPr lang="en-US" smtClean="0"/>
              <a:t>2/2/2017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205A0C9-F948-4346-88C8-4B270381711F}" type="slidenum">
              <a:rPr lang="en-US"/>
              <a:pPr>
                <a:defRPr/>
              </a:pPr>
              <a:t>‹#›</a:t>
            </a:fld>
            <a:endParaRPr lang="en-US"/>
          </a:p>
        </p:txBody>
      </p:sp>
    </p:spTree>
    <p:extLst>
      <p:ext uri="{BB962C8B-B14F-4D97-AF65-F5344CB8AC3E}">
        <p14:creationId xmlns:p14="http://schemas.microsoft.com/office/powerpoint/2010/main" val="1000841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7AC3C9D-CF07-489B-8492-3A2E26D4495F}" type="datetime1">
              <a:rPr lang="en-US" smtClean="0"/>
              <a:t>2/2/2017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7B7E1ED-3E90-4544-8CDC-E131AA15E5AA}" type="slidenum">
              <a:rPr lang="en-US"/>
              <a:pPr>
                <a:defRPr/>
              </a:pPr>
              <a:t>‹#›</a:t>
            </a:fld>
            <a:endParaRPr lang="en-US"/>
          </a:p>
        </p:txBody>
      </p:sp>
    </p:spTree>
    <p:extLst>
      <p:ext uri="{BB962C8B-B14F-4D97-AF65-F5344CB8AC3E}">
        <p14:creationId xmlns:p14="http://schemas.microsoft.com/office/powerpoint/2010/main" val="310514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4DBC674-55F5-4E75-B91E-A177A74CC58B}" type="datetime1">
              <a:rPr lang="en-US" smtClean="0"/>
              <a:t>2/2/2017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A02E2DB-D72B-0143-9C3C-B10D977E04E5}" type="slidenum">
              <a:rPr lang="en-US"/>
              <a:pPr>
                <a:defRPr/>
              </a:pPr>
              <a:t>‹#›</a:t>
            </a:fld>
            <a:endParaRPr lang="en-US"/>
          </a:p>
        </p:txBody>
      </p:sp>
    </p:spTree>
    <p:extLst>
      <p:ext uri="{BB962C8B-B14F-4D97-AF65-F5344CB8AC3E}">
        <p14:creationId xmlns:p14="http://schemas.microsoft.com/office/powerpoint/2010/main" val="319888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1" y="273053"/>
            <a:ext cx="681389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1C038E-9069-4AB3-960D-31F96B72A446}" type="datetime1">
              <a:rPr lang="en-US" smtClean="0"/>
              <a:t>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443E80-6531-1B45-8169-279AEFA36DA0}" type="slidenum">
              <a:rPr lang="en-US"/>
              <a:pPr>
                <a:defRPr/>
              </a:pPr>
              <a:t>‹#›</a:t>
            </a:fld>
            <a:endParaRPr lang="en-US"/>
          </a:p>
        </p:txBody>
      </p:sp>
    </p:spTree>
    <p:extLst>
      <p:ext uri="{BB962C8B-B14F-4D97-AF65-F5344CB8AC3E}">
        <p14:creationId xmlns:p14="http://schemas.microsoft.com/office/powerpoint/2010/main" val="358486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AA30E7-9E91-43E7-A7E9-455EB3136EEC}" type="datetime1">
              <a:rPr lang="en-US" smtClean="0"/>
              <a:t>2/2/2017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D246DDC-F02C-B948-972A-E918C9317307}" type="slidenum">
              <a:rPr lang="en-US"/>
              <a:pPr>
                <a:defRPr/>
              </a:pPr>
              <a:t>‹#›</a:t>
            </a:fld>
            <a:endParaRPr lang="en-US"/>
          </a:p>
        </p:txBody>
      </p:sp>
    </p:spTree>
    <p:extLst>
      <p:ext uri="{BB962C8B-B14F-4D97-AF65-F5344CB8AC3E}">
        <p14:creationId xmlns:p14="http://schemas.microsoft.com/office/powerpoint/2010/main" val="241376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696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0"/>
            <a:ext cx="109696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34E09781-D011-42A8-A011-AD6033FAB963}" type="datetime1">
              <a:rPr lang="en-US" smtClean="0"/>
              <a:t>2/2/2017</a:t>
            </a:fld>
            <a:endParaRPr lang="en-US"/>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EF3D861-6328-CA44-8AF4-BF2FDD6EA31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0" fontAlgn="base" hangingPunct="0">
        <a:spcBef>
          <a:spcPct val="0"/>
        </a:spcBef>
        <a:spcAft>
          <a:spcPct val="0"/>
        </a:spcAft>
        <a:defRPr sz="4400" kern="1200">
          <a:solidFill>
            <a:schemeClr val="tx1"/>
          </a:solidFill>
          <a:latin typeface="Avenir Black"/>
          <a:ea typeface="ＭＳ Ｐゴシック" charset="0"/>
          <a:cs typeface="Avenir Black"/>
        </a:defRPr>
      </a:lvl1pPr>
      <a:lvl2pPr algn="ctr" defTabSz="457200" rtl="0" eaLnBrk="0" fontAlgn="base" hangingPunct="0">
        <a:spcBef>
          <a:spcPct val="0"/>
        </a:spcBef>
        <a:spcAft>
          <a:spcPct val="0"/>
        </a:spcAft>
        <a:defRPr sz="4400">
          <a:solidFill>
            <a:schemeClr val="tx1"/>
          </a:solidFill>
          <a:latin typeface="Avenir Black" charset="0"/>
          <a:ea typeface="ＭＳ Ｐゴシック" charset="0"/>
        </a:defRPr>
      </a:lvl2pPr>
      <a:lvl3pPr algn="ctr" defTabSz="457200" rtl="0" eaLnBrk="0" fontAlgn="base" hangingPunct="0">
        <a:spcBef>
          <a:spcPct val="0"/>
        </a:spcBef>
        <a:spcAft>
          <a:spcPct val="0"/>
        </a:spcAft>
        <a:defRPr sz="4400">
          <a:solidFill>
            <a:schemeClr val="tx1"/>
          </a:solidFill>
          <a:latin typeface="Avenir Black" charset="0"/>
          <a:ea typeface="ＭＳ Ｐゴシック" charset="0"/>
        </a:defRPr>
      </a:lvl3pPr>
      <a:lvl4pPr algn="ctr" defTabSz="457200" rtl="0" eaLnBrk="0" fontAlgn="base" hangingPunct="0">
        <a:spcBef>
          <a:spcPct val="0"/>
        </a:spcBef>
        <a:spcAft>
          <a:spcPct val="0"/>
        </a:spcAft>
        <a:defRPr sz="4400">
          <a:solidFill>
            <a:schemeClr val="tx1"/>
          </a:solidFill>
          <a:latin typeface="Avenir Black" charset="0"/>
          <a:ea typeface="ＭＳ Ｐゴシック" charset="0"/>
        </a:defRPr>
      </a:lvl4pPr>
      <a:lvl5pPr algn="ctr" defTabSz="457200" rtl="0" eaLnBrk="0" fontAlgn="base" hangingPunct="0">
        <a:spcBef>
          <a:spcPct val="0"/>
        </a:spcBef>
        <a:spcAft>
          <a:spcPct val="0"/>
        </a:spcAft>
        <a:defRPr sz="4400">
          <a:solidFill>
            <a:schemeClr val="tx1"/>
          </a:solidFill>
          <a:latin typeface="Avenir Black" charset="0"/>
          <a:ea typeface="ＭＳ Ｐゴシック" charset="0"/>
        </a:defRPr>
      </a:lvl5pPr>
      <a:lvl6pPr marL="457200" algn="ctr" defTabSz="457200" rtl="0" fontAlgn="base">
        <a:spcBef>
          <a:spcPct val="0"/>
        </a:spcBef>
        <a:spcAft>
          <a:spcPct val="0"/>
        </a:spcAft>
        <a:defRPr sz="4400">
          <a:solidFill>
            <a:schemeClr val="tx1"/>
          </a:solidFill>
          <a:latin typeface="Avenir Black" charset="0"/>
          <a:ea typeface="ＭＳ Ｐゴシック" charset="0"/>
        </a:defRPr>
      </a:lvl6pPr>
      <a:lvl7pPr marL="914400" algn="ctr" defTabSz="457200" rtl="0" fontAlgn="base">
        <a:spcBef>
          <a:spcPct val="0"/>
        </a:spcBef>
        <a:spcAft>
          <a:spcPct val="0"/>
        </a:spcAft>
        <a:defRPr sz="4400">
          <a:solidFill>
            <a:schemeClr val="tx1"/>
          </a:solidFill>
          <a:latin typeface="Avenir Black" charset="0"/>
          <a:ea typeface="ＭＳ Ｐゴシック" charset="0"/>
        </a:defRPr>
      </a:lvl7pPr>
      <a:lvl8pPr marL="1371600" algn="ctr" defTabSz="457200" rtl="0" fontAlgn="base">
        <a:spcBef>
          <a:spcPct val="0"/>
        </a:spcBef>
        <a:spcAft>
          <a:spcPct val="0"/>
        </a:spcAft>
        <a:defRPr sz="4400">
          <a:solidFill>
            <a:schemeClr val="tx1"/>
          </a:solidFill>
          <a:latin typeface="Avenir Black" charset="0"/>
          <a:ea typeface="ＭＳ Ｐゴシック" charset="0"/>
        </a:defRPr>
      </a:lvl8pPr>
      <a:lvl9pPr marL="1828800" algn="ctr" defTabSz="457200" rtl="0" fontAlgn="base">
        <a:spcBef>
          <a:spcPct val="0"/>
        </a:spcBef>
        <a:spcAft>
          <a:spcPct val="0"/>
        </a:spcAft>
        <a:defRPr sz="4400">
          <a:solidFill>
            <a:schemeClr val="tx1"/>
          </a:solidFill>
          <a:latin typeface="Avenir Black"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venir Black"/>
          <a:ea typeface="ＭＳ Ｐゴシック" charset="0"/>
          <a:cs typeface="Avenir Black"/>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Avenir Black" charset="0"/>
          <a:cs typeface="Avenir Black"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Avenir Black" charset="0"/>
          <a:cs typeface="Avenir Black"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Avenir Black" charset="0"/>
          <a:cs typeface="Avenir Blac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urveymonkey.com/r/COORDINATORretrea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surveymonkey.com/r/WCretrea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hyperlink" Target="mailto:David.Lounsbury@einstein.yu.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emf"/><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jpeg"/><Relationship Id="rId19" Type="http://schemas.openxmlformats.org/officeDocument/2006/relationships/image" Target="../media/image25.jpe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26.emf"/><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16.jpeg"/><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408" y="2693987"/>
            <a:ext cx="9731729" cy="1470025"/>
          </a:xfrm>
        </p:spPr>
        <p:txBody>
          <a:bodyPr/>
          <a:lstStyle/>
          <a:p>
            <a:pPr algn="l"/>
            <a:r>
              <a:rPr lang="en-US" sz="3600" dirty="0" smtClean="0">
                <a:solidFill>
                  <a:srgbClr val="FF0000"/>
                </a:solidFill>
              </a:rPr>
              <a:t>Creating </a:t>
            </a:r>
            <a:r>
              <a:rPr lang="en-US" sz="3600" i="1" dirty="0" smtClean="0">
                <a:solidFill>
                  <a:srgbClr val="FF0000"/>
                </a:solidFill>
              </a:rPr>
              <a:t>Collaborative Capacity </a:t>
            </a:r>
            <a:r>
              <a:rPr lang="en-US" sz="3600" dirty="0" smtClean="0">
                <a:solidFill>
                  <a:srgbClr val="FF0000"/>
                </a:solidFill>
              </a:rPr>
              <a:t>with </a:t>
            </a:r>
            <a:r>
              <a:rPr lang="en-US" sz="3600" i="1" dirty="0" smtClean="0">
                <a:solidFill>
                  <a:srgbClr val="FF0000"/>
                </a:solidFill>
              </a:rPr>
              <a:t>School Wellness Champions</a:t>
            </a:r>
            <a:r>
              <a:rPr lang="en-US" sz="3600" dirty="0" smtClean="0">
                <a:solidFill>
                  <a:srgbClr val="FF0000"/>
                </a:solidFill>
              </a:rPr>
              <a:t> and </a:t>
            </a:r>
            <a:r>
              <a:rPr lang="en-US" sz="3600" i="1" dirty="0" smtClean="0">
                <a:solidFill>
                  <a:srgbClr val="FF0000"/>
                </a:solidFill>
              </a:rPr>
              <a:t>Supporters</a:t>
            </a:r>
            <a:r>
              <a:rPr lang="en-US" sz="3600" dirty="0" smtClean="0">
                <a:solidFill>
                  <a:srgbClr val="FF0000"/>
                </a:solidFill>
              </a:rPr>
              <a:t> </a:t>
            </a:r>
            <a:r>
              <a:rPr lang="en-US" sz="3600" dirty="0" smtClean="0"/>
              <a:t/>
            </a:r>
            <a:br>
              <a:rPr lang="en-US" sz="3600" dirty="0" smtClean="0"/>
            </a:br>
            <a:r>
              <a:rPr lang="en-US" sz="800" dirty="0" smtClean="0"/>
              <a:t/>
            </a:r>
            <a:br>
              <a:rPr lang="en-US" sz="800" dirty="0" smtClean="0"/>
            </a:br>
            <a:r>
              <a:rPr lang="en-US" sz="2400" b="1" dirty="0" smtClean="0"/>
              <a:t>David Lounsbury, PhD</a:t>
            </a:r>
            <a:r>
              <a:rPr lang="en-US" sz="2400" dirty="0"/>
              <a:t/>
            </a:r>
            <a:br>
              <a:rPr lang="en-US" sz="2400" dirty="0"/>
            </a:br>
            <a:r>
              <a:rPr lang="en-US" sz="2400" dirty="0" smtClean="0"/>
              <a:t>Asst. Professor, Epidemiology &amp; Population Health</a:t>
            </a:r>
            <a:br>
              <a:rPr lang="en-US" sz="2400" dirty="0" smtClean="0"/>
            </a:br>
            <a:r>
              <a:rPr lang="en-US" sz="2400" dirty="0" smtClean="0"/>
              <a:t>Albert Einstein College of Medicine</a:t>
            </a:r>
            <a:br>
              <a:rPr lang="en-US" sz="2400" dirty="0" smtClean="0"/>
            </a:br>
            <a:r>
              <a:rPr lang="en-US" sz="2400" dirty="0" smtClean="0"/>
              <a:t>Bronx, NY</a:t>
            </a:r>
            <a:br>
              <a:rPr lang="en-US" sz="2400" dirty="0" smtClean="0"/>
            </a:br>
            <a:r>
              <a:rPr lang="en-US" sz="1200" dirty="0" smtClean="0"/>
              <a:t/>
            </a:r>
            <a:br>
              <a:rPr lang="en-US" sz="1200" dirty="0" smtClean="0"/>
            </a:br>
            <a:r>
              <a:rPr lang="en-US" sz="2400" b="1" dirty="0" smtClean="0"/>
              <a:t>2017 Coordinator Winter Training</a:t>
            </a:r>
            <a:r>
              <a:rPr lang="en-US" sz="2400" dirty="0" smtClean="0"/>
              <a:t/>
            </a:r>
            <a:br>
              <a:rPr lang="en-US" sz="2400" dirty="0" smtClean="0"/>
            </a:br>
            <a:r>
              <a:rPr lang="en-US" sz="2400" dirty="0" smtClean="0"/>
              <a:t>Chickasaw </a:t>
            </a:r>
            <a:r>
              <a:rPr lang="en-US" sz="2400" dirty="0"/>
              <a:t>Retreat and Conference </a:t>
            </a:r>
            <a:r>
              <a:rPr lang="en-US" sz="2400" dirty="0" smtClean="0"/>
              <a:t>Center</a:t>
            </a:r>
            <a:br>
              <a:rPr lang="en-US" sz="2400" dirty="0" smtClean="0"/>
            </a:br>
            <a:r>
              <a:rPr lang="en-US" sz="2400" dirty="0" smtClean="0"/>
              <a:t>Sulphur</a:t>
            </a:r>
            <a:r>
              <a:rPr lang="en-US" sz="2400" dirty="0"/>
              <a:t>, </a:t>
            </a:r>
            <a:r>
              <a:rPr lang="en-US" sz="2400" dirty="0" smtClean="0"/>
              <a:t>OK   </a:t>
            </a:r>
            <a:r>
              <a:rPr lang="en-US" sz="2400" dirty="0" smtClean="0">
                <a:sym typeface="Wingdings 2"/>
              </a:rPr>
              <a:t></a:t>
            </a:r>
            <a:r>
              <a:rPr lang="en-US" sz="2400" dirty="0" smtClean="0"/>
              <a:t>   2 Feb 2017</a:t>
            </a:r>
            <a:endParaRPr lang="en-US" sz="2400" dirty="0"/>
          </a:p>
        </p:txBody>
      </p:sp>
      <p:sp>
        <p:nvSpPr>
          <p:cNvPr id="4" name="Slide Number Placeholder 3"/>
          <p:cNvSpPr>
            <a:spLocks noGrp="1"/>
          </p:cNvSpPr>
          <p:nvPr>
            <p:ph type="sldNum" sz="quarter" idx="12"/>
          </p:nvPr>
        </p:nvSpPr>
        <p:spPr/>
        <p:txBody>
          <a:bodyPr/>
          <a:lstStyle/>
          <a:p>
            <a:pPr>
              <a:defRPr/>
            </a:pPr>
            <a:fld id="{F63377CF-18F5-4244-B44B-AD576290D0DB}" type="slidenum">
              <a:rPr lang="en-US" smtClean="0"/>
              <a:pPr>
                <a:defRPr/>
              </a:pPr>
              <a:t>1</a:t>
            </a:fld>
            <a:endParaRPr lang="en-US"/>
          </a:p>
        </p:txBody>
      </p:sp>
      <p:pic>
        <p:nvPicPr>
          <p:cNvPr id="5" name="Picture 1" descr="HealthCorpsHorizont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801" y="500063"/>
            <a:ext cx="5341797" cy="83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err="1">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pic>
        <p:nvPicPr>
          <p:cNvPr id="11" name="Picture 10" descr="fc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0" y="3416300"/>
            <a:ext cx="12700" cy="12700"/>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6516" y="5738867"/>
            <a:ext cx="2567960" cy="55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805" y="5688616"/>
            <a:ext cx="4311622" cy="71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484796"/>
      </p:ext>
    </p:extLst>
  </p:cSld>
  <p:clrMapOvr>
    <a:masterClrMapping/>
  </p:clrMapOvr>
  <p:timing>
    <p:tnLst>
      <p:par>
        <p:cTn id="1" dur="indefinite" restart="never" nodeType="tmRoot"/>
      </p:par>
    </p:tnLst>
    <p:bldLst>
      <p:bldP spid="6" grpId="0"/>
      <p:bldP spid="6" grpId="1"/>
      <p:bldP spid="6" grpId="2"/>
      <p:bldP spid="6" grpId="3"/>
      <p:bldP spid="6" grpId="4"/>
      <p:bldP spid="6" grpId="5"/>
      <p:bldP spid="6" grpId="6"/>
      <p:bldP spid="6" grpId="7"/>
      <p:bldP spid="6" grpId="8"/>
      <p:bldP spid="6" grpId="9"/>
      <p:bldP spid="6" grpId="10"/>
      <p:bldP spid="6" grpId="11"/>
      <p:bldP spid="6" grpId="1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en-US" sz="3600" dirty="0">
                <a:solidFill>
                  <a:srgbClr val="FF0000"/>
                </a:solidFill>
              </a:rPr>
              <a:t>What does C</a:t>
            </a:r>
            <a:r>
              <a:rPr lang="en-US" altLang="en-US" sz="3600" dirty="0" smtClean="0">
                <a:solidFill>
                  <a:srgbClr val="FF0000"/>
                </a:solidFill>
              </a:rPr>
              <a:t>reating Collaborative Capacity </a:t>
            </a:r>
            <a:r>
              <a:rPr lang="en-US" altLang="en-US" sz="3600" dirty="0">
                <a:solidFill>
                  <a:srgbClr val="FF0000"/>
                </a:solidFill>
              </a:rPr>
              <a:t>have to do with </a:t>
            </a:r>
            <a:r>
              <a:rPr lang="en-US" altLang="en-US" sz="3600" dirty="0" smtClean="0">
                <a:solidFill>
                  <a:srgbClr val="FF0000"/>
                </a:solidFill>
              </a:rPr>
              <a:t>School Wellness</a:t>
            </a:r>
            <a:r>
              <a:rPr lang="en-US" altLang="en-US" sz="3600" dirty="0">
                <a:solidFill>
                  <a:srgbClr val="FF0000"/>
                </a:solidFill>
              </a:rPr>
              <a:t>?</a:t>
            </a:r>
            <a:endParaRPr lang="en-US" sz="3600" dirty="0">
              <a:solidFill>
                <a:srgbClr val="FF0000"/>
              </a:solidFill>
            </a:endParaRPr>
          </a:p>
        </p:txBody>
      </p:sp>
      <p:sp>
        <p:nvSpPr>
          <p:cNvPr id="3" name="Content Placeholder 2"/>
          <p:cNvSpPr>
            <a:spLocks noGrp="1"/>
          </p:cNvSpPr>
          <p:nvPr>
            <p:ph idx="1"/>
          </p:nvPr>
        </p:nvSpPr>
        <p:spPr>
          <a:xfrm>
            <a:off x="609600" y="1516102"/>
            <a:ext cx="10969625" cy="4525963"/>
          </a:xfrm>
        </p:spPr>
        <p:txBody>
          <a:bodyPr/>
          <a:lstStyle/>
          <a:p>
            <a:pPr>
              <a:spcBef>
                <a:spcPts val="600"/>
              </a:spcBef>
              <a:spcAft>
                <a:spcPts val="600"/>
              </a:spcAft>
              <a:buSzPct val="100000"/>
              <a:buBlip>
                <a:blip r:embed="rId2"/>
              </a:buBlip>
            </a:pPr>
            <a:r>
              <a:rPr lang="en-US" sz="2800" u="sng" dirty="0">
                <a:solidFill>
                  <a:srgbClr val="FF0000"/>
                </a:solidFill>
                <a:latin typeface="Arial" panose="020B0604020202020204" pitchFamily="34" charset="0"/>
                <a:cs typeface="Arial" panose="020B0604020202020204" pitchFamily="34" charset="0"/>
              </a:rPr>
              <a:t>Capacity</a:t>
            </a:r>
            <a:r>
              <a:rPr lang="en-US" sz="2800" dirty="0">
                <a:latin typeface="Arial" panose="020B0604020202020204" pitchFamily="34" charset="0"/>
                <a:cs typeface="Arial" panose="020B0604020202020204" pitchFamily="34" charset="0"/>
              </a:rPr>
              <a:t>: The resources and conditions required to do, experience, or understand something</a:t>
            </a:r>
          </a:p>
          <a:p>
            <a:pPr>
              <a:spcBef>
                <a:spcPts val="600"/>
              </a:spcBef>
              <a:spcAft>
                <a:spcPts val="600"/>
              </a:spcAft>
              <a:buSzPct val="100000"/>
              <a:buBlip>
                <a:blip r:embed="rId2"/>
              </a:buBlip>
            </a:pPr>
            <a:r>
              <a:rPr lang="en-US" sz="2800" u="sng" dirty="0">
                <a:solidFill>
                  <a:srgbClr val="FF0000"/>
                </a:solidFill>
                <a:latin typeface="Arial" panose="020B0604020202020204" pitchFamily="34" charset="0"/>
                <a:cs typeface="Arial" panose="020B0604020202020204" pitchFamily="34" charset="0"/>
              </a:rPr>
              <a:t>Collaboration</a:t>
            </a:r>
            <a:r>
              <a:rPr lang="en-US" sz="2800" dirty="0">
                <a:latin typeface="Arial" panose="020B0604020202020204" pitchFamily="34" charset="0"/>
                <a:cs typeface="Arial" panose="020B0604020202020204" pitchFamily="34" charset="0"/>
              </a:rPr>
              <a:t>: Working together towards a shared goal</a:t>
            </a:r>
          </a:p>
          <a:p>
            <a:pPr>
              <a:spcBef>
                <a:spcPts val="600"/>
              </a:spcBef>
              <a:spcAft>
                <a:spcPts val="600"/>
              </a:spcAft>
              <a:buSzPct val="100000"/>
              <a:buBlip>
                <a:blip r:embed="rId2"/>
              </a:buBlip>
            </a:pPr>
            <a:r>
              <a:rPr lang="en-US" sz="2800" u="sng" dirty="0">
                <a:solidFill>
                  <a:srgbClr val="FF0000"/>
                </a:solidFill>
                <a:latin typeface="Arial" panose="020B0604020202020204" pitchFamily="34" charset="0"/>
                <a:cs typeface="Arial" panose="020B0604020202020204" pitchFamily="34" charset="0"/>
              </a:rPr>
              <a:t>Collaborative capacity</a:t>
            </a:r>
            <a:r>
              <a:rPr lang="en-US" sz="2800" dirty="0">
                <a:latin typeface="Arial" panose="020B0604020202020204" pitchFamily="34" charset="0"/>
                <a:cs typeface="Arial" panose="020B0604020202020204" pitchFamily="34" charset="0"/>
              </a:rPr>
              <a:t>: The resources and conditions needed to work together to achieve a shared goal</a:t>
            </a:r>
          </a:p>
          <a:p>
            <a:pPr>
              <a:spcBef>
                <a:spcPts val="600"/>
              </a:spcBef>
              <a:spcAft>
                <a:spcPts val="600"/>
              </a:spcAft>
              <a:buSzPct val="100000"/>
              <a:buBlip>
                <a:blip r:embed="rId2"/>
              </a:buBlip>
            </a:pPr>
            <a:r>
              <a:rPr lang="en-US" sz="2800" dirty="0">
                <a:latin typeface="Arial" panose="020B0604020202020204" pitchFamily="34" charset="0"/>
                <a:cs typeface="Arial" panose="020B0604020202020204" pitchFamily="34" charset="0"/>
              </a:rPr>
              <a:t>Creating collaborative capacity will help you and other wellness champions leverage opportunities, priorities, and preferences that promote health behavior change among students and staff</a:t>
            </a: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10</a:t>
            </a:fld>
            <a:endParaRPr lang="en-US"/>
          </a:p>
        </p:txBody>
      </p:sp>
    </p:spTree>
    <p:extLst>
      <p:ext uri="{BB962C8B-B14F-4D97-AF65-F5344CB8AC3E}">
        <p14:creationId xmlns:p14="http://schemas.microsoft.com/office/powerpoint/2010/main" val="1478860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a:xfrm>
            <a:off x="406294" y="1219200"/>
            <a:ext cx="8430604" cy="1981200"/>
          </a:xfrm>
        </p:spPr>
        <p:txBody>
          <a:bodyPr/>
          <a:lstStyle/>
          <a:p>
            <a:pPr algn="l"/>
            <a:r>
              <a:rPr lang="en-US" altLang="en-US" sz="3200" u="sng" dirty="0" smtClean="0">
                <a:solidFill>
                  <a:srgbClr val="FF0000"/>
                </a:solidFill>
                <a:latin typeface="Arial" panose="020B0604020202020204" pitchFamily="34" charset="0"/>
                <a:cs typeface="Arial" panose="020B0604020202020204" pitchFamily="34" charset="0"/>
              </a:rPr>
              <a:t>Relational capacity</a:t>
            </a:r>
            <a:r>
              <a:rPr lang="en-US" altLang="en-US" sz="3200" dirty="0" smtClean="0">
                <a:latin typeface="Arial" panose="020B0604020202020204" pitchFamily="34" charset="0"/>
                <a:cs typeface="Arial" panose="020B0604020202020204" pitchFamily="34" charset="0"/>
              </a:rPr>
              <a:t>: Trust, respect, and strong rapport among wellness champions and supporters</a:t>
            </a:r>
            <a:endParaRPr lang="en-US" altLang="en-US" dirty="0" smtClean="0">
              <a:latin typeface="Arial" panose="020B0604020202020204" pitchFamily="34" charset="0"/>
              <a:cs typeface="Arial" panose="020B0604020202020204" pitchFamily="34" charset="0"/>
            </a:endParaRPr>
          </a:p>
        </p:txBody>
      </p:sp>
      <p:sp>
        <p:nvSpPr>
          <p:cNvPr id="10243" name="Content Placeholder 3"/>
          <p:cNvSpPr>
            <a:spLocks noGrp="1"/>
          </p:cNvSpPr>
          <p:nvPr>
            <p:ph idx="1"/>
          </p:nvPr>
        </p:nvSpPr>
        <p:spPr>
          <a:xfrm>
            <a:off x="406295" y="3352800"/>
            <a:ext cx="11348728" cy="2743200"/>
          </a:xfrm>
        </p:spPr>
        <p:txBody>
          <a:bodyPr/>
          <a:lstStyle/>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Foster positive </a:t>
            </a:r>
            <a:r>
              <a:rPr lang="en-US" altLang="en-US" sz="2800" u="sng" dirty="0" smtClean="0">
                <a:latin typeface="Arial" panose="020B0604020202020204" pitchFamily="34" charset="0"/>
                <a:cs typeface="Arial" panose="020B0604020202020204" pitchFamily="34" charset="0"/>
              </a:rPr>
              <a:t>internal</a:t>
            </a:r>
            <a:r>
              <a:rPr lang="en-US" altLang="en-US" sz="2800" dirty="0" smtClean="0">
                <a:latin typeface="Arial" panose="020B0604020202020204" pitchFamily="34" charset="0"/>
                <a:cs typeface="Arial" panose="020B0604020202020204" pitchFamily="34" charset="0"/>
              </a:rPr>
              <a:t> relationships among wellness champions: Do members know and like each other?</a:t>
            </a:r>
          </a:p>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Value member diversity: Give all members voice.</a:t>
            </a:r>
          </a:p>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Build </a:t>
            </a:r>
            <a:r>
              <a:rPr lang="en-US" altLang="en-US" sz="2800" u="sng" dirty="0" smtClean="0">
                <a:latin typeface="Arial" panose="020B0604020202020204" pitchFamily="34" charset="0"/>
                <a:cs typeface="Arial" panose="020B0604020202020204" pitchFamily="34" charset="0"/>
              </a:rPr>
              <a:t>external</a:t>
            </a:r>
            <a:r>
              <a:rPr lang="en-US" altLang="en-US" sz="2800" dirty="0" smtClean="0">
                <a:latin typeface="Arial" panose="020B0604020202020204" pitchFamily="34" charset="0"/>
                <a:cs typeface="Arial" panose="020B0604020202020204" pitchFamily="34" charset="0"/>
              </a:rPr>
              <a:t> relationships: Parents, DOE Office of School Wellness; local libraries, places of worship, etc.</a:t>
            </a:r>
          </a:p>
          <a:p>
            <a:pPr marL="514350" indent="-514350">
              <a:buFont typeface="Times New Roman" pitchFamily="18" charset="0"/>
              <a:buAutoNum type="arabicPeriod"/>
            </a:pPr>
            <a:endParaRPr lang="en-US" altLang="en-US" sz="2800" dirty="0" smtClean="0">
              <a:latin typeface="Tahoma" pitchFamily="34" charset="0"/>
              <a:cs typeface="Tahoma" pitchFamily="34" charset="0"/>
            </a:endParaRPr>
          </a:p>
        </p:txBody>
      </p:sp>
      <p:grpSp>
        <p:nvGrpSpPr>
          <p:cNvPr id="2" name="Group 1"/>
          <p:cNvGrpSpPr/>
          <p:nvPr/>
        </p:nvGrpSpPr>
        <p:grpSpPr>
          <a:xfrm>
            <a:off x="9012536" y="1219200"/>
            <a:ext cx="2742486" cy="1981200"/>
            <a:chOff x="6761163" y="1219200"/>
            <a:chExt cx="2057400" cy="1981200"/>
          </a:xfrm>
          <a:solidFill>
            <a:schemeClr val="bg1"/>
          </a:solidFill>
        </p:grpSpPr>
        <p:sp>
          <p:nvSpPr>
            <p:cNvPr id="10245" name="Rectangle 20"/>
            <p:cNvSpPr>
              <a:spLocks noChangeArrowheads="1"/>
            </p:cNvSpPr>
            <p:nvPr/>
          </p:nvSpPr>
          <p:spPr bwMode="auto">
            <a:xfrm>
              <a:off x="6761163" y="1219200"/>
              <a:ext cx="2057400" cy="1981200"/>
            </a:xfrm>
            <a:prstGeom prst="rect">
              <a:avLst/>
            </a:prstGeom>
            <a:grp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cs typeface="Tahoma" pitchFamily="34" charset="0"/>
                </a:defRPr>
              </a:lvl1pPr>
              <a:lvl2pPr marL="742950" indent="-285750" eaLnBrk="0" hangingPunct="0">
                <a:defRPr sz="2400">
                  <a:solidFill>
                    <a:schemeClr val="tx1"/>
                  </a:solidFill>
                  <a:latin typeface="Times New Roman" pitchFamily="18" charset="0"/>
                  <a:cs typeface="Tahoma" pitchFamily="34" charset="0"/>
                </a:defRPr>
              </a:lvl2pPr>
              <a:lvl3pPr marL="1143000" indent="-228600" eaLnBrk="0" hangingPunct="0">
                <a:defRPr sz="2400">
                  <a:solidFill>
                    <a:schemeClr val="tx1"/>
                  </a:solidFill>
                  <a:latin typeface="Times New Roman" pitchFamily="18" charset="0"/>
                  <a:cs typeface="Tahoma" pitchFamily="34" charset="0"/>
                </a:defRPr>
              </a:lvl3pPr>
              <a:lvl4pPr marL="1600200" indent="-228600" eaLnBrk="0" hangingPunct="0">
                <a:defRPr sz="2400">
                  <a:solidFill>
                    <a:schemeClr val="tx1"/>
                  </a:solidFill>
                  <a:latin typeface="Times New Roman" pitchFamily="18" charset="0"/>
                  <a:cs typeface="Tahoma" pitchFamily="34" charset="0"/>
                </a:defRPr>
              </a:lvl4pPr>
              <a:lvl5pPr marL="2057400" indent="-228600" eaLnBrk="0" hangingPunct="0">
                <a:defRPr sz="2400">
                  <a:solidFill>
                    <a:schemeClr val="tx1"/>
                  </a:solidFill>
                  <a:latin typeface="Times New Roman" pitchFamily="18" charset="0"/>
                  <a:cs typeface="Tahoma"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endParaRPr lang="en-US" altLang="en-US"/>
            </a:p>
          </p:txBody>
        </p:sp>
        <p:grpSp>
          <p:nvGrpSpPr>
            <p:cNvPr id="10246" name="Group 21"/>
            <p:cNvGrpSpPr>
              <a:grpSpLocks/>
            </p:cNvGrpSpPr>
            <p:nvPr/>
          </p:nvGrpSpPr>
          <p:grpSpPr bwMode="auto">
            <a:xfrm>
              <a:off x="6889750" y="1325563"/>
              <a:ext cx="1800225" cy="1768475"/>
              <a:chOff x="2036346" y="2454493"/>
              <a:chExt cx="1800058" cy="1768188"/>
            </a:xfrm>
            <a:grpFill/>
          </p:grpSpPr>
          <p:sp>
            <p:nvSpPr>
              <p:cNvPr id="10247" name="Freeform 22"/>
              <p:cNvSpPr>
                <a:spLocks/>
              </p:cNvSpPr>
              <p:nvPr/>
            </p:nvSpPr>
            <p:spPr bwMode="auto">
              <a:xfrm>
                <a:off x="2036346" y="2454493"/>
                <a:ext cx="1800058" cy="1768188"/>
              </a:xfrm>
              <a:custGeom>
                <a:avLst/>
                <a:gdLst>
                  <a:gd name="T0" fmla="*/ 526101 w 1800058"/>
                  <a:gd name="T1" fmla="*/ 51581 h 1878245"/>
                  <a:gd name="T2" fmla="*/ 79533 w 1800058"/>
                  <a:gd name="T3" fmla="*/ 271791 h 1878245"/>
                  <a:gd name="T4" fmla="*/ 5105 w 1800058"/>
                  <a:gd name="T5" fmla="*/ 752249 h 1878245"/>
                  <a:gd name="T6" fmla="*/ 143328 w 1800058"/>
                  <a:gd name="T7" fmla="*/ 1573031 h 1878245"/>
                  <a:gd name="T8" fmla="*/ 717487 w 1800058"/>
                  <a:gd name="T9" fmla="*/ 1763212 h 1878245"/>
                  <a:gd name="T10" fmla="*/ 1472398 w 1800058"/>
                  <a:gd name="T11" fmla="*/ 1663117 h 1878245"/>
                  <a:gd name="T12" fmla="*/ 1770110 w 1800058"/>
                  <a:gd name="T13" fmla="*/ 1162640 h 1878245"/>
                  <a:gd name="T14" fmla="*/ 1748845 w 1800058"/>
                  <a:gd name="T15" fmla="*/ 502010 h 1878245"/>
                  <a:gd name="T16" fmla="*/ 1408603 w 1800058"/>
                  <a:gd name="T17" fmla="*/ 61590 h 1878245"/>
                  <a:gd name="T18" fmla="*/ 813180 w 1800058"/>
                  <a:gd name="T19" fmla="*/ 1534 h 1878245"/>
                  <a:gd name="T20" fmla="*/ 526101 w 1800058"/>
                  <a:gd name="T21" fmla="*/ 51581 h 1878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0058" h="1878245">
                    <a:moveTo>
                      <a:pt x="526101" y="54792"/>
                    </a:moveTo>
                    <a:cubicBezTo>
                      <a:pt x="403827" y="102638"/>
                      <a:pt x="166366" y="164662"/>
                      <a:pt x="79533" y="288708"/>
                    </a:cubicBezTo>
                    <a:cubicBezTo>
                      <a:pt x="-7300" y="412754"/>
                      <a:pt x="-5528" y="568699"/>
                      <a:pt x="5105" y="799071"/>
                    </a:cubicBezTo>
                    <a:cubicBezTo>
                      <a:pt x="15737" y="1029443"/>
                      <a:pt x="24598" y="1491960"/>
                      <a:pt x="143328" y="1670941"/>
                    </a:cubicBezTo>
                    <a:cubicBezTo>
                      <a:pt x="262058" y="1849922"/>
                      <a:pt x="495975" y="1857010"/>
                      <a:pt x="717487" y="1872959"/>
                    </a:cubicBezTo>
                    <a:cubicBezTo>
                      <a:pt x="938999" y="1888908"/>
                      <a:pt x="1296961" y="1872960"/>
                      <a:pt x="1472398" y="1766634"/>
                    </a:cubicBezTo>
                    <a:cubicBezTo>
                      <a:pt x="1647835" y="1660309"/>
                      <a:pt x="1724036" y="1440569"/>
                      <a:pt x="1770110" y="1235006"/>
                    </a:cubicBezTo>
                    <a:cubicBezTo>
                      <a:pt x="1816184" y="1029443"/>
                      <a:pt x="1809096" y="728187"/>
                      <a:pt x="1748845" y="533257"/>
                    </a:cubicBezTo>
                    <a:cubicBezTo>
                      <a:pt x="1688594" y="338327"/>
                      <a:pt x="1564547" y="154029"/>
                      <a:pt x="1408603" y="65424"/>
                    </a:cubicBezTo>
                    <a:cubicBezTo>
                      <a:pt x="1252659" y="-23181"/>
                      <a:pt x="953175" y="5173"/>
                      <a:pt x="813180" y="1629"/>
                    </a:cubicBezTo>
                    <a:cubicBezTo>
                      <a:pt x="673185" y="-1915"/>
                      <a:pt x="648375" y="6946"/>
                      <a:pt x="526101" y="54792"/>
                    </a:cubicBezTo>
                    <a:close/>
                  </a:path>
                </a:pathLst>
              </a:custGeom>
              <a:grpFill/>
              <a:ln w="19050" cap="flat" cmpd="sng" algn="ctr">
                <a:solidFill>
                  <a:srgbClr val="00B050"/>
                </a:solidFill>
                <a:prstDash val="solid"/>
                <a:round/>
                <a:headEnd type="none" w="med" len="med"/>
                <a:tailEnd type="none" w="med" len="med"/>
              </a:ln>
              <a:extLst/>
            </p:spPr>
            <p:txBody>
              <a:bodyPr wrap="none" anchor="ctr"/>
              <a:lstStyle/>
              <a:p>
                <a:endParaRPr lang="en-US"/>
              </a:p>
            </p:txBody>
          </p:sp>
          <p:sp>
            <p:nvSpPr>
              <p:cNvPr id="10248" name="CaixaDeTexto 22"/>
              <p:cNvSpPr txBox="1">
                <a:spLocks noChangeArrowheads="1"/>
              </p:cNvSpPr>
              <p:nvPr/>
            </p:nvSpPr>
            <p:spPr bwMode="auto">
              <a:xfrm>
                <a:off x="2354241" y="3616868"/>
                <a:ext cx="1074047" cy="430817"/>
              </a:xfrm>
              <a:prstGeom prst="rect">
                <a:avLst/>
              </a:prstGeom>
              <a:grpFill/>
              <a:ln w="9525">
                <a:noFill/>
                <a:miter lim="800000"/>
                <a:headEnd/>
                <a:tailEnd/>
              </a:ln>
            </p:spPr>
            <p:txBody>
              <a:bodyPr>
                <a:spAutoFit/>
              </a:bodyPr>
              <a:lstStyle>
                <a:lvl1pPr eaLnBrk="0" hangingPunct="0">
                  <a:defRPr sz="2400">
                    <a:solidFill>
                      <a:schemeClr val="tx1"/>
                    </a:solidFill>
                    <a:latin typeface="Times New Roman" pitchFamily="18" charset="0"/>
                    <a:cs typeface="Tahoma" pitchFamily="34" charset="0"/>
                  </a:defRPr>
                </a:lvl1pPr>
                <a:lvl2pPr marL="742950" indent="-285750" eaLnBrk="0" hangingPunct="0">
                  <a:defRPr sz="2400">
                    <a:solidFill>
                      <a:schemeClr val="tx1"/>
                    </a:solidFill>
                    <a:latin typeface="Times New Roman" pitchFamily="18" charset="0"/>
                    <a:cs typeface="Tahoma" pitchFamily="34" charset="0"/>
                  </a:defRPr>
                </a:lvl2pPr>
                <a:lvl3pPr marL="1143000" indent="-228600" eaLnBrk="0" hangingPunct="0">
                  <a:defRPr sz="2400">
                    <a:solidFill>
                      <a:schemeClr val="tx1"/>
                    </a:solidFill>
                    <a:latin typeface="Times New Roman" pitchFamily="18" charset="0"/>
                    <a:cs typeface="Tahoma" pitchFamily="34" charset="0"/>
                  </a:defRPr>
                </a:lvl3pPr>
                <a:lvl4pPr marL="1600200" indent="-228600" eaLnBrk="0" hangingPunct="0">
                  <a:defRPr sz="2400">
                    <a:solidFill>
                      <a:schemeClr val="tx1"/>
                    </a:solidFill>
                    <a:latin typeface="Times New Roman" pitchFamily="18" charset="0"/>
                    <a:cs typeface="Tahoma" pitchFamily="34" charset="0"/>
                  </a:defRPr>
                </a:lvl4pPr>
                <a:lvl5pPr marL="2057400" indent="-228600" eaLnBrk="0" hangingPunct="0">
                  <a:defRPr sz="2400">
                    <a:solidFill>
                      <a:schemeClr val="tx1"/>
                    </a:solidFill>
                    <a:latin typeface="Times New Roman" pitchFamily="18" charset="0"/>
                    <a:cs typeface="Tahoma"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algn="ctr" eaLnBrk="1" hangingPunct="1"/>
                <a:r>
                  <a:rPr lang="en-US" altLang="en-US" sz="1100" b="1" dirty="0">
                    <a:latin typeface="Avenir Black"/>
                    <a:ea typeface="Avenir Black"/>
                    <a:cs typeface="Avenir Black"/>
                  </a:rPr>
                  <a:t>SWC Relational Capacity</a:t>
                </a:r>
              </a:p>
            </p:txBody>
          </p:sp>
          <p:pic>
            <p:nvPicPr>
              <p:cNvPr id="10249" name="Picture 12" descr="http://trustriskgroup.com/wp-content/uploads/2014/09/Fotolia_65115744_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923" y="2845760"/>
                <a:ext cx="1306683" cy="7737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sp>
        <p:nvSpPr>
          <p:cNvPr id="3" name="Slide Number Placeholder 2"/>
          <p:cNvSpPr>
            <a:spLocks noGrp="1"/>
          </p:cNvSpPr>
          <p:nvPr>
            <p:ph type="sldNum" sz="quarter" idx="12"/>
          </p:nvPr>
        </p:nvSpPr>
        <p:spPr/>
        <p:txBody>
          <a:bodyPr/>
          <a:lstStyle/>
          <a:p>
            <a:pPr>
              <a:defRPr/>
            </a:pPr>
            <a:fld id="{92F50470-EF92-A74A-96AE-C114A513DE66}" type="slidenum">
              <a:rPr lang="en-US" smtClean="0"/>
              <a:pPr>
                <a:defRPr/>
              </a:pPr>
              <a:t>11</a:t>
            </a:fld>
            <a:endParaRPr lang="en-US"/>
          </a:p>
        </p:txBody>
      </p:sp>
    </p:spTree>
    <p:extLst>
      <p:ext uri="{BB962C8B-B14F-4D97-AF65-F5344CB8AC3E}">
        <p14:creationId xmlns:p14="http://schemas.microsoft.com/office/powerpoint/2010/main" val="203780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0242"/>
                                        </p:tgtEl>
                                      </p:cBhvr>
                                    </p:animEffect>
                                    <p:animScale>
                                      <p:cBhvr>
                                        <p:cTn id="7" dur="250" autoRev="1" fill="hold"/>
                                        <p:tgtEl>
                                          <p:spTgt spid="10242"/>
                                        </p:tgtEl>
                                      </p:cBhvr>
                                      <p:by x="105000" y="105000"/>
                                    </p:animScale>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2500"/>
                            </p:stCondLst>
                            <p:childTnLst>
                              <p:par>
                                <p:cTn id="13" presetID="26" presetClass="emph" presetSubtype="0" fill="hold" grpId="0" nodeType="afterEffect">
                                  <p:stCondLst>
                                    <p:cond delay="0"/>
                                  </p:stCondLst>
                                  <p:childTnLst>
                                    <p:animEffect transition="out" filter="fade">
                                      <p:cBhvr>
                                        <p:cTn id="14" dur="500" tmFilter="0, 0; .2, .5; .8, .5; 1, 0"/>
                                        <p:tgtEl>
                                          <p:spTgt spid="10243">
                                            <p:txEl>
                                              <p:pRg st="0" end="0"/>
                                            </p:txEl>
                                          </p:spTgt>
                                        </p:tgtEl>
                                      </p:cBhvr>
                                    </p:animEffect>
                                    <p:animScale>
                                      <p:cBhvr>
                                        <p:cTn id="15" dur="250" autoRev="1" fill="hold"/>
                                        <p:tgtEl>
                                          <p:spTgt spid="10243">
                                            <p:txEl>
                                              <p:pRg st="0" end="0"/>
                                            </p:txEl>
                                          </p:spTgt>
                                        </p:tgtEl>
                                      </p:cBhvr>
                                      <p:by x="105000" y="105000"/>
                                    </p:animScale>
                                  </p:childTnLst>
                                </p:cTn>
                              </p:par>
                            </p:childTnLst>
                          </p:cTn>
                        </p:par>
                        <p:par>
                          <p:cTn id="16" fill="hold">
                            <p:stCondLst>
                              <p:cond delay="3000"/>
                            </p:stCondLst>
                            <p:childTnLst>
                              <p:par>
                                <p:cTn id="17" presetID="26" presetClass="emph" presetSubtype="0" fill="hold" grpId="0" nodeType="afterEffect">
                                  <p:stCondLst>
                                    <p:cond delay="0"/>
                                  </p:stCondLst>
                                  <p:childTnLst>
                                    <p:animEffect transition="out" filter="fade">
                                      <p:cBhvr>
                                        <p:cTn id="18" dur="500" tmFilter="0, 0; .2, .5; .8, .5; 1, 0"/>
                                        <p:tgtEl>
                                          <p:spTgt spid="10243">
                                            <p:txEl>
                                              <p:pRg st="1" end="1"/>
                                            </p:txEl>
                                          </p:spTgt>
                                        </p:tgtEl>
                                      </p:cBhvr>
                                    </p:animEffect>
                                    <p:animScale>
                                      <p:cBhvr>
                                        <p:cTn id="19" dur="250" autoRev="1" fill="hold"/>
                                        <p:tgtEl>
                                          <p:spTgt spid="10243">
                                            <p:txEl>
                                              <p:pRg st="1" end="1"/>
                                            </p:txEl>
                                          </p:spTgt>
                                        </p:tgtEl>
                                      </p:cBhvr>
                                      <p:by x="105000" y="105000"/>
                                    </p:animScale>
                                  </p:childTnLst>
                                </p:cTn>
                              </p:par>
                            </p:childTnLst>
                          </p:cTn>
                        </p:par>
                        <p:par>
                          <p:cTn id="20" fill="hold">
                            <p:stCondLst>
                              <p:cond delay="3500"/>
                            </p:stCondLst>
                            <p:childTnLst>
                              <p:par>
                                <p:cTn id="21" presetID="26" presetClass="emph" presetSubtype="0" fill="hold" grpId="0" nodeType="afterEffect">
                                  <p:stCondLst>
                                    <p:cond delay="0"/>
                                  </p:stCondLst>
                                  <p:childTnLst>
                                    <p:animEffect transition="out" filter="fade">
                                      <p:cBhvr>
                                        <p:cTn id="22" dur="500" tmFilter="0, 0; .2, .5; .8, .5; 1, 0"/>
                                        <p:tgtEl>
                                          <p:spTgt spid="10243">
                                            <p:txEl>
                                              <p:pRg st="2" end="2"/>
                                            </p:txEl>
                                          </p:spTgt>
                                        </p:tgtEl>
                                      </p:cBhvr>
                                    </p:animEffect>
                                    <p:animScale>
                                      <p:cBhvr>
                                        <p:cTn id="23" dur="250" autoRev="1" fill="hold"/>
                                        <p:tgtEl>
                                          <p:spTgt spid="10243">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a:xfrm>
            <a:off x="406294" y="1219200"/>
            <a:ext cx="8430604" cy="1981200"/>
          </a:xfrm>
        </p:spPr>
        <p:txBody>
          <a:bodyPr/>
          <a:lstStyle/>
          <a:p>
            <a:pPr algn="l"/>
            <a:r>
              <a:rPr lang="en-US" altLang="en-US" sz="3200" u="sng" dirty="0" smtClean="0">
                <a:solidFill>
                  <a:srgbClr val="FF0000"/>
                </a:solidFill>
                <a:latin typeface="Arial" panose="020B0604020202020204" pitchFamily="34" charset="0"/>
                <a:cs typeface="Arial" panose="020B0604020202020204" pitchFamily="34" charset="0"/>
              </a:rPr>
              <a:t>Member capacity</a:t>
            </a:r>
            <a:r>
              <a:rPr lang="en-US" altLang="en-US" sz="3200" dirty="0" smtClean="0">
                <a:latin typeface="Arial" panose="020B0604020202020204" pitchFamily="34" charset="0"/>
                <a:cs typeface="Arial" panose="020B0604020202020204" pitchFamily="34" charset="0"/>
              </a:rPr>
              <a:t>: Skills and knowledge that help wellness champions work together</a:t>
            </a:r>
            <a:endParaRPr lang="en-US" altLang="en-US" dirty="0" smtClean="0">
              <a:latin typeface="Arial" panose="020B0604020202020204" pitchFamily="34" charset="0"/>
              <a:cs typeface="Arial" panose="020B0604020202020204" pitchFamily="34" charset="0"/>
            </a:endParaRPr>
          </a:p>
        </p:txBody>
      </p:sp>
      <p:sp>
        <p:nvSpPr>
          <p:cNvPr id="11267" name="Content Placeholder 3"/>
          <p:cNvSpPr>
            <a:spLocks noGrp="1"/>
          </p:cNvSpPr>
          <p:nvPr>
            <p:ph idx="1"/>
          </p:nvPr>
        </p:nvSpPr>
        <p:spPr>
          <a:xfrm>
            <a:off x="406295" y="3352800"/>
            <a:ext cx="11348728" cy="2743200"/>
          </a:xfrm>
        </p:spPr>
        <p:txBody>
          <a:bodyPr/>
          <a:lstStyle/>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Foster belief in self, others and in the notion of ‘collaboration’ for school wellness</a:t>
            </a:r>
          </a:p>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Allow open discussion about wellness challenges and about ways to address them</a:t>
            </a:r>
          </a:p>
          <a:p>
            <a:pPr marL="514350" indent="-51435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Turn challenges into novel, exciting new wellness activities</a:t>
            </a:r>
          </a:p>
        </p:txBody>
      </p:sp>
      <p:grpSp>
        <p:nvGrpSpPr>
          <p:cNvPr id="2" name="Group 1"/>
          <p:cNvGrpSpPr/>
          <p:nvPr/>
        </p:nvGrpSpPr>
        <p:grpSpPr>
          <a:xfrm>
            <a:off x="9012536" y="1219200"/>
            <a:ext cx="2742486" cy="1981200"/>
            <a:chOff x="6761163" y="1219200"/>
            <a:chExt cx="2057400" cy="1981200"/>
          </a:xfrm>
          <a:solidFill>
            <a:schemeClr val="bg1"/>
          </a:solidFill>
        </p:grpSpPr>
        <p:sp>
          <p:nvSpPr>
            <p:cNvPr id="11269" name="Rectangle 20"/>
            <p:cNvSpPr>
              <a:spLocks noChangeArrowheads="1"/>
            </p:cNvSpPr>
            <p:nvPr/>
          </p:nvSpPr>
          <p:spPr bwMode="auto">
            <a:xfrm>
              <a:off x="6761163" y="1219200"/>
              <a:ext cx="2057400" cy="1981200"/>
            </a:xfrm>
            <a:prstGeom prst="rect">
              <a:avLst/>
            </a:prstGeom>
            <a:grp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cs typeface="Tahoma" pitchFamily="34" charset="0"/>
                </a:defRPr>
              </a:lvl1pPr>
              <a:lvl2pPr marL="742950" indent="-285750" eaLnBrk="0" hangingPunct="0">
                <a:defRPr sz="2400">
                  <a:solidFill>
                    <a:schemeClr val="tx1"/>
                  </a:solidFill>
                  <a:latin typeface="Times New Roman" pitchFamily="18" charset="0"/>
                  <a:cs typeface="Tahoma" pitchFamily="34" charset="0"/>
                </a:defRPr>
              </a:lvl2pPr>
              <a:lvl3pPr marL="1143000" indent="-228600" eaLnBrk="0" hangingPunct="0">
                <a:defRPr sz="2400">
                  <a:solidFill>
                    <a:schemeClr val="tx1"/>
                  </a:solidFill>
                  <a:latin typeface="Times New Roman" pitchFamily="18" charset="0"/>
                  <a:cs typeface="Tahoma" pitchFamily="34" charset="0"/>
                </a:defRPr>
              </a:lvl3pPr>
              <a:lvl4pPr marL="1600200" indent="-228600" eaLnBrk="0" hangingPunct="0">
                <a:defRPr sz="2400">
                  <a:solidFill>
                    <a:schemeClr val="tx1"/>
                  </a:solidFill>
                  <a:latin typeface="Times New Roman" pitchFamily="18" charset="0"/>
                  <a:cs typeface="Tahoma" pitchFamily="34" charset="0"/>
                </a:defRPr>
              </a:lvl4pPr>
              <a:lvl5pPr marL="2057400" indent="-228600" eaLnBrk="0" hangingPunct="0">
                <a:defRPr sz="2400">
                  <a:solidFill>
                    <a:schemeClr val="tx1"/>
                  </a:solidFill>
                  <a:latin typeface="Times New Roman" pitchFamily="18" charset="0"/>
                  <a:cs typeface="Tahoma"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endParaRPr lang="en-US" altLang="en-US"/>
            </a:p>
          </p:txBody>
        </p:sp>
        <p:pic>
          <p:nvPicPr>
            <p:cNvPr id="112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5" y="1389063"/>
              <a:ext cx="1847850" cy="168275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Slide Number Placeholder 2"/>
          <p:cNvSpPr>
            <a:spLocks noGrp="1"/>
          </p:cNvSpPr>
          <p:nvPr>
            <p:ph type="sldNum" sz="quarter" idx="12"/>
          </p:nvPr>
        </p:nvSpPr>
        <p:spPr/>
        <p:txBody>
          <a:bodyPr/>
          <a:lstStyle/>
          <a:p>
            <a:pPr>
              <a:defRPr/>
            </a:pPr>
            <a:fld id="{92F50470-EF92-A74A-96AE-C114A513DE66}" type="slidenum">
              <a:rPr lang="en-US" smtClean="0"/>
              <a:pPr>
                <a:defRPr/>
              </a:pPr>
              <a:t>12</a:t>
            </a:fld>
            <a:endParaRPr lang="en-US"/>
          </a:p>
        </p:txBody>
      </p:sp>
    </p:spTree>
    <p:extLst>
      <p:ext uri="{BB962C8B-B14F-4D97-AF65-F5344CB8AC3E}">
        <p14:creationId xmlns:p14="http://schemas.microsoft.com/office/powerpoint/2010/main" val="330304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1266"/>
                                        </p:tgtEl>
                                      </p:cBhvr>
                                    </p:animEffect>
                                    <p:animScale>
                                      <p:cBhvr>
                                        <p:cTn id="7" dur="250" autoRev="1" fill="hold"/>
                                        <p:tgtEl>
                                          <p:spTgt spid="11266"/>
                                        </p:tgtEl>
                                      </p:cBhvr>
                                      <p:by x="105000" y="105000"/>
                                    </p:animScale>
                                  </p:childTnLst>
                                </p:cTn>
                              </p:par>
                            </p:childTnLst>
                          </p:cTn>
                        </p:par>
                        <p:par>
                          <p:cTn id="8" fill="hold">
                            <p:stCondLst>
                              <p:cond delay="500"/>
                            </p:stCondLst>
                            <p:childTnLst>
                              <p:par>
                                <p:cTn id="9" presetID="21" presetClass="entr" presetSubtype="1" fill="hold" nodeType="afterEffect">
                                  <p:stCondLst>
                                    <p:cond delay="40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2900"/>
                            </p:stCondLst>
                            <p:childTnLst>
                              <p:par>
                                <p:cTn id="13" presetID="26" presetClass="emph" presetSubtype="0" fill="hold" grpId="0" nodeType="afterEffect">
                                  <p:stCondLst>
                                    <p:cond delay="0"/>
                                  </p:stCondLst>
                                  <p:childTnLst>
                                    <p:animEffect transition="out" filter="fade">
                                      <p:cBhvr>
                                        <p:cTn id="14" dur="500" tmFilter="0, 0; .2, .5; .8, .5; 1, 0"/>
                                        <p:tgtEl>
                                          <p:spTgt spid="11267">
                                            <p:txEl>
                                              <p:pRg st="0" end="0"/>
                                            </p:txEl>
                                          </p:spTgt>
                                        </p:tgtEl>
                                      </p:cBhvr>
                                    </p:animEffect>
                                    <p:animScale>
                                      <p:cBhvr>
                                        <p:cTn id="15" dur="250" autoRev="1" fill="hold"/>
                                        <p:tgtEl>
                                          <p:spTgt spid="11267">
                                            <p:txEl>
                                              <p:pRg st="0" end="0"/>
                                            </p:txEl>
                                          </p:spTgt>
                                        </p:tgtEl>
                                      </p:cBhvr>
                                      <p:by x="105000" y="105000"/>
                                    </p:animScale>
                                  </p:childTnLst>
                                </p:cTn>
                              </p:par>
                            </p:childTnLst>
                          </p:cTn>
                        </p:par>
                        <p:par>
                          <p:cTn id="16" fill="hold">
                            <p:stCondLst>
                              <p:cond delay="3400"/>
                            </p:stCondLst>
                            <p:childTnLst>
                              <p:par>
                                <p:cTn id="17" presetID="26" presetClass="emph" presetSubtype="0" fill="hold" grpId="0" nodeType="afterEffect">
                                  <p:stCondLst>
                                    <p:cond delay="0"/>
                                  </p:stCondLst>
                                  <p:childTnLst>
                                    <p:animEffect transition="out" filter="fade">
                                      <p:cBhvr>
                                        <p:cTn id="18" dur="500" tmFilter="0, 0; .2, .5; .8, .5; 1, 0"/>
                                        <p:tgtEl>
                                          <p:spTgt spid="11267">
                                            <p:txEl>
                                              <p:pRg st="1" end="1"/>
                                            </p:txEl>
                                          </p:spTgt>
                                        </p:tgtEl>
                                      </p:cBhvr>
                                    </p:animEffect>
                                    <p:animScale>
                                      <p:cBhvr>
                                        <p:cTn id="19" dur="250" autoRev="1" fill="hold"/>
                                        <p:tgtEl>
                                          <p:spTgt spid="11267">
                                            <p:txEl>
                                              <p:pRg st="1" end="1"/>
                                            </p:txEl>
                                          </p:spTgt>
                                        </p:tgtEl>
                                      </p:cBhvr>
                                      <p:by x="105000" y="105000"/>
                                    </p:animScale>
                                  </p:childTnLst>
                                </p:cTn>
                              </p:par>
                            </p:childTnLst>
                          </p:cTn>
                        </p:par>
                        <p:par>
                          <p:cTn id="20" fill="hold">
                            <p:stCondLst>
                              <p:cond delay="3900"/>
                            </p:stCondLst>
                            <p:childTnLst>
                              <p:par>
                                <p:cTn id="21" presetID="26" presetClass="emph" presetSubtype="0" fill="hold" grpId="0" nodeType="afterEffect">
                                  <p:stCondLst>
                                    <p:cond delay="0"/>
                                  </p:stCondLst>
                                  <p:childTnLst>
                                    <p:animEffect transition="out" filter="fade">
                                      <p:cBhvr>
                                        <p:cTn id="22" dur="500" tmFilter="0, 0; .2, .5; .8, .5; 1, 0"/>
                                        <p:tgtEl>
                                          <p:spTgt spid="11267">
                                            <p:txEl>
                                              <p:pRg st="2" end="2"/>
                                            </p:txEl>
                                          </p:spTgt>
                                        </p:tgtEl>
                                      </p:cBhvr>
                                    </p:animEffect>
                                    <p:animScale>
                                      <p:cBhvr>
                                        <p:cTn id="23" dur="250" autoRev="1" fill="hold"/>
                                        <p:tgtEl>
                                          <p:spTgt spid="11267">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a:xfrm>
            <a:off x="406294" y="1176338"/>
            <a:ext cx="8430604" cy="1981200"/>
          </a:xfrm>
        </p:spPr>
        <p:txBody>
          <a:bodyPr/>
          <a:lstStyle/>
          <a:p>
            <a:pPr algn="l"/>
            <a:r>
              <a:rPr lang="en-US" altLang="en-US" sz="3200" u="sng" dirty="0" smtClean="0">
                <a:solidFill>
                  <a:srgbClr val="FF0000"/>
                </a:solidFill>
                <a:latin typeface="Arial" panose="020B0604020202020204" pitchFamily="34" charset="0"/>
                <a:cs typeface="Arial" panose="020B0604020202020204" pitchFamily="34" charset="0"/>
              </a:rPr>
              <a:t>Organizational capacity</a:t>
            </a:r>
            <a:r>
              <a:rPr lang="en-US" altLang="en-US" sz="3200" dirty="0" smtClean="0">
                <a:latin typeface="Arial" panose="020B0604020202020204" pitchFamily="34" charset="0"/>
                <a:cs typeface="Arial" panose="020B0604020202020204" pitchFamily="34" charset="0"/>
              </a:rPr>
              <a:t>: Ability and resources to plan</a:t>
            </a:r>
            <a:r>
              <a:rPr lang="en-US" altLang="en-US" sz="3200" dirty="0">
                <a:latin typeface="Arial" panose="020B0604020202020204" pitchFamily="34" charset="0"/>
                <a:cs typeface="Arial" panose="020B0604020202020204" pitchFamily="34" charset="0"/>
              </a:rPr>
              <a:t>, implement and </a:t>
            </a:r>
            <a:r>
              <a:rPr lang="en-US" altLang="en-US" sz="3200" dirty="0" smtClean="0">
                <a:latin typeface="Arial" panose="020B0604020202020204" pitchFamily="34" charset="0"/>
                <a:cs typeface="Arial" panose="020B0604020202020204" pitchFamily="34" charset="0"/>
              </a:rPr>
              <a:t>evaluate wellness programs, activities or initiatives</a:t>
            </a:r>
            <a:endParaRPr lang="en-US" altLang="en-US" dirty="0" smtClean="0">
              <a:latin typeface="Arial" panose="020B0604020202020204" pitchFamily="34" charset="0"/>
              <a:cs typeface="Arial" panose="020B0604020202020204" pitchFamily="34" charset="0"/>
            </a:endParaRPr>
          </a:p>
        </p:txBody>
      </p:sp>
      <p:sp>
        <p:nvSpPr>
          <p:cNvPr id="12291" name="Content Placeholder 3"/>
          <p:cNvSpPr>
            <a:spLocks noGrp="1"/>
          </p:cNvSpPr>
          <p:nvPr>
            <p:ph idx="1"/>
          </p:nvPr>
        </p:nvSpPr>
        <p:spPr>
          <a:xfrm>
            <a:off x="406295" y="3429000"/>
            <a:ext cx="11348728" cy="2743200"/>
          </a:xfrm>
        </p:spPr>
        <p:txBody>
          <a:bodyPr/>
          <a:lstStyle/>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Consider ways work with </a:t>
            </a:r>
            <a:r>
              <a:rPr lang="en-US" altLang="en-US" sz="2800" dirty="0" smtClean="0">
                <a:solidFill>
                  <a:srgbClr val="FF0000"/>
                </a:solidFill>
                <a:latin typeface="Arial" panose="020B0604020202020204" pitchFamily="34" charset="0"/>
                <a:cs typeface="Arial" panose="020B0604020202020204" pitchFamily="34" charset="0"/>
              </a:rPr>
              <a:t>school systems and resources</a:t>
            </a:r>
            <a:r>
              <a:rPr lang="en-US" altLang="en-US" sz="2800" dirty="0" smtClean="0">
                <a:latin typeface="Arial" panose="020B0604020202020204" pitchFamily="34" charset="0"/>
                <a:cs typeface="Arial" panose="020B0604020202020204" pitchFamily="34" charset="0"/>
              </a:rPr>
              <a:t>, like food service, gym, library, student clubs (art, debate, sports)</a:t>
            </a:r>
          </a:p>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Students may be your best allies: </a:t>
            </a:r>
            <a:r>
              <a:rPr lang="en-US" altLang="en-US" sz="2800" dirty="0" smtClean="0">
                <a:solidFill>
                  <a:srgbClr val="FF0000"/>
                </a:solidFill>
                <a:latin typeface="Arial" panose="020B0604020202020204" pitchFamily="34" charset="0"/>
                <a:cs typeface="Arial" panose="020B0604020202020204" pitchFamily="34" charset="0"/>
              </a:rPr>
              <a:t>Build a strong student leadership team</a:t>
            </a:r>
          </a:p>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Keep all SWCs abreast of meeting and activities</a:t>
            </a:r>
          </a:p>
        </p:txBody>
      </p:sp>
      <p:grpSp>
        <p:nvGrpSpPr>
          <p:cNvPr id="2" name="Group 1"/>
          <p:cNvGrpSpPr/>
          <p:nvPr/>
        </p:nvGrpSpPr>
        <p:grpSpPr>
          <a:xfrm>
            <a:off x="9012536" y="1219200"/>
            <a:ext cx="2742486" cy="1981200"/>
            <a:chOff x="6761163" y="1219200"/>
            <a:chExt cx="2057400" cy="1981200"/>
          </a:xfrm>
        </p:grpSpPr>
        <p:sp>
          <p:nvSpPr>
            <p:cNvPr id="12293" name="Rectangle 20"/>
            <p:cNvSpPr>
              <a:spLocks noChangeArrowheads="1"/>
            </p:cNvSpPr>
            <p:nvPr/>
          </p:nvSpPr>
          <p:spPr bwMode="auto">
            <a:xfrm>
              <a:off x="6761163" y="1219200"/>
              <a:ext cx="2057400" cy="1981200"/>
            </a:xfrm>
            <a:prstGeom prst="rect">
              <a:avLst/>
            </a:prstGeom>
            <a:solidFill>
              <a:schemeClr val="bg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cs typeface="Tahoma" pitchFamily="34" charset="0"/>
                </a:defRPr>
              </a:lvl1pPr>
              <a:lvl2pPr marL="742950" indent="-285750" eaLnBrk="0" hangingPunct="0">
                <a:defRPr sz="2400">
                  <a:solidFill>
                    <a:schemeClr val="tx1"/>
                  </a:solidFill>
                  <a:latin typeface="Times New Roman" pitchFamily="18" charset="0"/>
                  <a:cs typeface="Tahoma" pitchFamily="34" charset="0"/>
                </a:defRPr>
              </a:lvl2pPr>
              <a:lvl3pPr marL="1143000" indent="-228600" eaLnBrk="0" hangingPunct="0">
                <a:defRPr sz="2400">
                  <a:solidFill>
                    <a:schemeClr val="tx1"/>
                  </a:solidFill>
                  <a:latin typeface="Times New Roman" pitchFamily="18" charset="0"/>
                  <a:cs typeface="Tahoma" pitchFamily="34" charset="0"/>
                </a:defRPr>
              </a:lvl3pPr>
              <a:lvl4pPr marL="1600200" indent="-228600" eaLnBrk="0" hangingPunct="0">
                <a:defRPr sz="2400">
                  <a:solidFill>
                    <a:schemeClr val="tx1"/>
                  </a:solidFill>
                  <a:latin typeface="Times New Roman" pitchFamily="18" charset="0"/>
                  <a:cs typeface="Tahoma" pitchFamily="34" charset="0"/>
                </a:defRPr>
              </a:lvl4pPr>
              <a:lvl5pPr marL="2057400" indent="-228600" eaLnBrk="0" hangingPunct="0">
                <a:defRPr sz="2400">
                  <a:solidFill>
                    <a:schemeClr val="tx1"/>
                  </a:solidFill>
                  <a:latin typeface="Times New Roman" pitchFamily="18" charset="0"/>
                  <a:cs typeface="Tahoma"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endParaRPr lang="en-US" altLang="en-US"/>
            </a:p>
          </p:txBody>
        </p:sp>
        <p:grpSp>
          <p:nvGrpSpPr>
            <p:cNvPr id="12294" name="Group 1"/>
            <p:cNvGrpSpPr>
              <a:grpSpLocks/>
            </p:cNvGrpSpPr>
            <p:nvPr/>
          </p:nvGrpSpPr>
          <p:grpSpPr bwMode="auto">
            <a:xfrm>
              <a:off x="6908800" y="1362075"/>
              <a:ext cx="1762125" cy="1695450"/>
              <a:chOff x="3690938" y="2581275"/>
              <a:chExt cx="1762125" cy="1695450"/>
            </a:xfrm>
          </p:grpSpPr>
          <p:pic>
            <p:nvPicPr>
              <p:cNvPr id="122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538" y="2713038"/>
                <a:ext cx="13049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938" y="2581275"/>
                <a:ext cx="176212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 name="Slide Number Placeholder 2"/>
          <p:cNvSpPr>
            <a:spLocks noGrp="1"/>
          </p:cNvSpPr>
          <p:nvPr>
            <p:ph type="sldNum" sz="quarter" idx="12"/>
          </p:nvPr>
        </p:nvSpPr>
        <p:spPr/>
        <p:txBody>
          <a:bodyPr/>
          <a:lstStyle/>
          <a:p>
            <a:pPr>
              <a:defRPr/>
            </a:pPr>
            <a:fld id="{92F50470-EF92-A74A-96AE-C114A513DE66}" type="slidenum">
              <a:rPr lang="en-US" smtClean="0"/>
              <a:pPr>
                <a:defRPr/>
              </a:pPr>
              <a:t>13</a:t>
            </a:fld>
            <a:endParaRPr lang="en-US"/>
          </a:p>
        </p:txBody>
      </p:sp>
    </p:spTree>
    <p:extLst>
      <p:ext uri="{BB962C8B-B14F-4D97-AF65-F5344CB8AC3E}">
        <p14:creationId xmlns:p14="http://schemas.microsoft.com/office/powerpoint/2010/main" val="54436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2290"/>
                                        </p:tgtEl>
                                      </p:cBhvr>
                                    </p:animEffect>
                                    <p:animScale>
                                      <p:cBhvr>
                                        <p:cTn id="7" dur="250" autoRev="1" fill="hold"/>
                                        <p:tgtEl>
                                          <p:spTgt spid="12290"/>
                                        </p:tgtEl>
                                      </p:cBhvr>
                                      <p:by x="105000" y="105000"/>
                                    </p:animScale>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childTnLst>
                          </p:cTn>
                        </p:par>
                        <p:par>
                          <p:cTn id="12" fill="hold">
                            <p:stCondLst>
                              <p:cond delay="2500"/>
                            </p:stCondLst>
                            <p:childTnLst>
                              <p:par>
                                <p:cTn id="13" presetID="26" presetClass="emph" presetSubtype="0" fill="hold" grpId="0" nodeType="afterEffect">
                                  <p:stCondLst>
                                    <p:cond delay="0"/>
                                  </p:stCondLst>
                                  <p:childTnLst>
                                    <p:animEffect transition="out" filter="fade">
                                      <p:cBhvr>
                                        <p:cTn id="14" dur="500" tmFilter="0, 0; .2, .5; .8, .5; 1, 0"/>
                                        <p:tgtEl>
                                          <p:spTgt spid="12291">
                                            <p:txEl>
                                              <p:pRg st="0" end="0"/>
                                            </p:txEl>
                                          </p:spTgt>
                                        </p:tgtEl>
                                      </p:cBhvr>
                                    </p:animEffect>
                                    <p:animScale>
                                      <p:cBhvr>
                                        <p:cTn id="15" dur="250" autoRev="1" fill="hold"/>
                                        <p:tgtEl>
                                          <p:spTgt spid="12291">
                                            <p:txEl>
                                              <p:pRg st="0" end="0"/>
                                            </p:txEl>
                                          </p:spTgt>
                                        </p:tgtEl>
                                      </p:cBhvr>
                                      <p:by x="105000" y="105000"/>
                                    </p:animScale>
                                  </p:childTnLst>
                                </p:cTn>
                              </p:par>
                            </p:childTnLst>
                          </p:cTn>
                        </p:par>
                        <p:par>
                          <p:cTn id="16" fill="hold">
                            <p:stCondLst>
                              <p:cond delay="3000"/>
                            </p:stCondLst>
                            <p:childTnLst>
                              <p:par>
                                <p:cTn id="17" presetID="26" presetClass="emph" presetSubtype="0" fill="hold" grpId="0" nodeType="afterEffect">
                                  <p:stCondLst>
                                    <p:cond delay="0"/>
                                  </p:stCondLst>
                                  <p:childTnLst>
                                    <p:animEffect transition="out" filter="fade">
                                      <p:cBhvr>
                                        <p:cTn id="18" dur="500" tmFilter="0, 0; .2, .5; .8, .5; 1, 0"/>
                                        <p:tgtEl>
                                          <p:spTgt spid="12291">
                                            <p:txEl>
                                              <p:pRg st="1" end="1"/>
                                            </p:txEl>
                                          </p:spTgt>
                                        </p:tgtEl>
                                      </p:cBhvr>
                                    </p:animEffect>
                                    <p:animScale>
                                      <p:cBhvr>
                                        <p:cTn id="19" dur="250" autoRev="1" fill="hold"/>
                                        <p:tgtEl>
                                          <p:spTgt spid="12291">
                                            <p:txEl>
                                              <p:pRg st="1" end="1"/>
                                            </p:txEl>
                                          </p:spTgt>
                                        </p:tgtEl>
                                      </p:cBhvr>
                                      <p:by x="105000" y="105000"/>
                                    </p:animScale>
                                  </p:childTnLst>
                                </p:cTn>
                              </p:par>
                            </p:childTnLst>
                          </p:cTn>
                        </p:par>
                        <p:par>
                          <p:cTn id="20" fill="hold">
                            <p:stCondLst>
                              <p:cond delay="3500"/>
                            </p:stCondLst>
                            <p:childTnLst>
                              <p:par>
                                <p:cTn id="21" presetID="26" presetClass="emph" presetSubtype="0" fill="hold" grpId="0" nodeType="afterEffect">
                                  <p:stCondLst>
                                    <p:cond delay="0"/>
                                  </p:stCondLst>
                                  <p:childTnLst>
                                    <p:animEffect transition="out" filter="fade">
                                      <p:cBhvr>
                                        <p:cTn id="22" dur="500" tmFilter="0, 0; .2, .5; .8, .5; 1, 0"/>
                                        <p:tgtEl>
                                          <p:spTgt spid="12291">
                                            <p:txEl>
                                              <p:pRg st="2" end="2"/>
                                            </p:txEl>
                                          </p:spTgt>
                                        </p:tgtEl>
                                      </p:cBhvr>
                                    </p:animEffect>
                                    <p:animScale>
                                      <p:cBhvr>
                                        <p:cTn id="23" dur="250" autoRev="1" fill="hold"/>
                                        <p:tgtEl>
                                          <p:spTgt spid="12291">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a:xfrm>
            <a:off x="406294" y="1143000"/>
            <a:ext cx="8430604" cy="1981200"/>
          </a:xfrm>
        </p:spPr>
        <p:txBody>
          <a:bodyPr/>
          <a:lstStyle/>
          <a:p>
            <a:pPr algn="l"/>
            <a:r>
              <a:rPr lang="en-US" altLang="en-US" sz="3200" u="sng" dirty="0" smtClean="0">
                <a:solidFill>
                  <a:srgbClr val="FF0000"/>
                </a:solidFill>
                <a:latin typeface="Arial" panose="020B0604020202020204" pitchFamily="34" charset="0"/>
                <a:cs typeface="Arial" panose="020B0604020202020204" pitchFamily="34" charset="0"/>
              </a:rPr>
              <a:t>Programmatic capacity</a:t>
            </a:r>
            <a:r>
              <a:rPr lang="en-US" altLang="en-US" sz="3200" dirty="0" smtClean="0">
                <a:latin typeface="Arial" panose="020B0604020202020204" pitchFamily="34" charset="0"/>
                <a:cs typeface="Arial" panose="020B0604020202020204" pitchFamily="34" charset="0"/>
              </a:rPr>
              <a:t>: Implementing wellness programs. HC curricula, Café-O-Yeas, local wellness policy initiatives.</a:t>
            </a:r>
          </a:p>
        </p:txBody>
      </p:sp>
      <p:sp>
        <p:nvSpPr>
          <p:cNvPr id="13315" name="Content Placeholder 3"/>
          <p:cNvSpPr>
            <a:spLocks noGrp="1"/>
          </p:cNvSpPr>
          <p:nvPr>
            <p:ph idx="1"/>
          </p:nvPr>
        </p:nvSpPr>
        <p:spPr>
          <a:xfrm>
            <a:off x="406295" y="3276601"/>
            <a:ext cx="11348728" cy="2932113"/>
          </a:xfrm>
        </p:spPr>
        <p:txBody>
          <a:bodyPr/>
          <a:lstStyle/>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Engage stakeholders in discussion about what kind of wellness programming would be most beneficial, useful, welcomed at your school</a:t>
            </a:r>
          </a:p>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Use </a:t>
            </a:r>
            <a:r>
              <a:rPr lang="en-US" altLang="en-US" sz="2800" dirty="0">
                <a:latin typeface="Arial" panose="020B0604020202020204" pitchFamily="34" charset="0"/>
                <a:cs typeface="Arial" panose="020B0604020202020204" pitchFamily="34" charset="0"/>
              </a:rPr>
              <a:t>evaluation and feedback tools and processes: </a:t>
            </a:r>
            <a:r>
              <a:rPr lang="en-US" altLang="en-US" sz="2800" dirty="0" err="1" smtClean="0">
                <a:latin typeface="Arial" panose="020B0604020202020204" pitchFamily="34" charset="0"/>
                <a:cs typeface="Arial" panose="020B0604020202020204" pitchFamily="34" charset="0"/>
              </a:rPr>
              <a:t>SnapShot</a:t>
            </a:r>
            <a:r>
              <a:rPr lang="en-US" altLang="en-US" sz="2800" dirty="0" smtClean="0">
                <a:latin typeface="Arial" panose="020B0604020202020204" pitchFamily="34" charset="0"/>
                <a:cs typeface="Arial" panose="020B0604020202020204" pitchFamily="34" charset="0"/>
              </a:rPr>
              <a:t> Reports </a:t>
            </a:r>
            <a:endParaRPr lang="en-US" altLang="en-US" sz="2800" dirty="0">
              <a:latin typeface="Arial" panose="020B0604020202020204" pitchFamily="34" charset="0"/>
              <a:cs typeface="Arial" panose="020B0604020202020204" pitchFamily="34" charset="0"/>
            </a:endParaRPr>
          </a:p>
          <a:p>
            <a:pPr marL="457200" indent="-457200">
              <a:spcAft>
                <a:spcPts val="600"/>
              </a:spcAft>
              <a:buFont typeface="Times New Roman" pitchFamily="18" charset="0"/>
              <a:buAutoNum type="arabicPeriod"/>
            </a:pPr>
            <a:r>
              <a:rPr lang="en-US" altLang="en-US" sz="2800" dirty="0" smtClean="0">
                <a:latin typeface="Arial" panose="020B0604020202020204" pitchFamily="34" charset="0"/>
                <a:cs typeface="Arial" panose="020B0604020202020204" pitchFamily="34" charset="0"/>
              </a:rPr>
              <a:t>Implement </a:t>
            </a:r>
            <a:r>
              <a:rPr lang="en-US" altLang="en-US" sz="2800" dirty="0" smtClean="0">
                <a:solidFill>
                  <a:srgbClr val="FF0000"/>
                </a:solidFill>
                <a:latin typeface="Arial" panose="020B0604020202020204" pitchFamily="34" charset="0"/>
                <a:cs typeface="Arial" panose="020B0604020202020204" pitchFamily="34" charset="0"/>
              </a:rPr>
              <a:t>skill-based activities </a:t>
            </a:r>
            <a:r>
              <a:rPr lang="en-US" altLang="en-US" sz="2800" dirty="0" smtClean="0">
                <a:latin typeface="Arial" panose="020B0604020202020204" pitchFamily="34" charset="0"/>
                <a:cs typeface="Arial" panose="020B0604020202020204" pitchFamily="34" charset="0"/>
              </a:rPr>
              <a:t>that are consistent with Dietary Guidelines</a:t>
            </a:r>
            <a:endParaRPr lang="en-US" altLang="en-US" sz="2800" dirty="0" smtClean="0">
              <a:solidFill>
                <a:srgbClr val="FF0000"/>
              </a:solidFill>
              <a:latin typeface="Arial" panose="020B0604020202020204" pitchFamily="34" charset="0"/>
              <a:cs typeface="Arial" panose="020B0604020202020204" pitchFamily="34" charset="0"/>
            </a:endParaRPr>
          </a:p>
          <a:p>
            <a:pPr marL="457200" indent="-457200">
              <a:spcAft>
                <a:spcPts val="600"/>
              </a:spcAft>
              <a:buFont typeface="Times New Roman" pitchFamily="18" charset="0"/>
              <a:buAutoNum type="arabicPeriod"/>
            </a:pPr>
            <a:endParaRPr lang="en-US" altLang="en-US" sz="2400" dirty="0" smtClean="0">
              <a:latin typeface="Tahoma" pitchFamily="34" charset="0"/>
              <a:cs typeface="Tahoma" pitchFamily="34" charset="0"/>
            </a:endParaRPr>
          </a:p>
        </p:txBody>
      </p:sp>
      <p:grpSp>
        <p:nvGrpSpPr>
          <p:cNvPr id="2" name="Group 1"/>
          <p:cNvGrpSpPr/>
          <p:nvPr/>
        </p:nvGrpSpPr>
        <p:grpSpPr>
          <a:xfrm>
            <a:off x="9012536" y="1143000"/>
            <a:ext cx="2742486" cy="1981200"/>
            <a:chOff x="6761163" y="1143000"/>
            <a:chExt cx="2057400" cy="1981200"/>
          </a:xfrm>
        </p:grpSpPr>
        <p:sp>
          <p:nvSpPr>
            <p:cNvPr id="13317" name="Rectangle 20"/>
            <p:cNvSpPr>
              <a:spLocks noChangeArrowheads="1"/>
            </p:cNvSpPr>
            <p:nvPr/>
          </p:nvSpPr>
          <p:spPr bwMode="auto">
            <a:xfrm>
              <a:off x="6761163" y="1143000"/>
              <a:ext cx="2057400" cy="1981200"/>
            </a:xfrm>
            <a:prstGeom prst="rect">
              <a:avLst/>
            </a:prstGeom>
            <a:solidFill>
              <a:schemeClr val="bg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cs typeface="Tahoma" pitchFamily="34" charset="0"/>
                </a:defRPr>
              </a:lvl1pPr>
              <a:lvl2pPr marL="742950" indent="-285750" eaLnBrk="0" hangingPunct="0">
                <a:defRPr sz="2400">
                  <a:solidFill>
                    <a:schemeClr val="tx1"/>
                  </a:solidFill>
                  <a:latin typeface="Times New Roman" pitchFamily="18" charset="0"/>
                  <a:cs typeface="Tahoma" pitchFamily="34" charset="0"/>
                </a:defRPr>
              </a:lvl2pPr>
              <a:lvl3pPr marL="1143000" indent="-228600" eaLnBrk="0" hangingPunct="0">
                <a:defRPr sz="2400">
                  <a:solidFill>
                    <a:schemeClr val="tx1"/>
                  </a:solidFill>
                  <a:latin typeface="Times New Roman" pitchFamily="18" charset="0"/>
                  <a:cs typeface="Tahoma" pitchFamily="34" charset="0"/>
                </a:defRPr>
              </a:lvl3pPr>
              <a:lvl4pPr marL="1600200" indent="-228600" eaLnBrk="0" hangingPunct="0">
                <a:defRPr sz="2400">
                  <a:solidFill>
                    <a:schemeClr val="tx1"/>
                  </a:solidFill>
                  <a:latin typeface="Times New Roman" pitchFamily="18" charset="0"/>
                  <a:cs typeface="Tahoma" pitchFamily="34" charset="0"/>
                </a:defRPr>
              </a:lvl4pPr>
              <a:lvl5pPr marL="2057400" indent="-228600" eaLnBrk="0" hangingPunct="0">
                <a:defRPr sz="2400">
                  <a:solidFill>
                    <a:schemeClr val="tx1"/>
                  </a:solidFill>
                  <a:latin typeface="Times New Roman" pitchFamily="18" charset="0"/>
                  <a:cs typeface="Tahoma" pitchFamily="34"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ahoma" pitchFamily="34" charset="0"/>
                </a:defRPr>
              </a:lvl9pPr>
            </a:lstStyle>
            <a:p>
              <a:pPr eaLnBrk="1" hangingPunct="1"/>
              <a:endParaRPr lang="en-US" altLang="en-US"/>
            </a:p>
          </p:txBody>
        </p:sp>
        <p:pic>
          <p:nvPicPr>
            <p:cNvPr id="133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775" y="1428750"/>
              <a:ext cx="1652588" cy="140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1335088"/>
              <a:ext cx="1658938"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Slide Number Placeholder 2"/>
          <p:cNvSpPr>
            <a:spLocks noGrp="1"/>
          </p:cNvSpPr>
          <p:nvPr>
            <p:ph type="sldNum" sz="quarter" idx="12"/>
          </p:nvPr>
        </p:nvSpPr>
        <p:spPr/>
        <p:txBody>
          <a:bodyPr/>
          <a:lstStyle/>
          <a:p>
            <a:pPr>
              <a:defRPr/>
            </a:pPr>
            <a:fld id="{92F50470-EF92-A74A-96AE-C114A513DE66}" type="slidenum">
              <a:rPr lang="en-US" smtClean="0"/>
              <a:pPr>
                <a:defRPr/>
              </a:pPr>
              <a:t>14</a:t>
            </a:fld>
            <a:endParaRPr lang="en-US"/>
          </a:p>
        </p:txBody>
      </p:sp>
    </p:spTree>
    <p:extLst>
      <p:ext uri="{BB962C8B-B14F-4D97-AF65-F5344CB8AC3E}">
        <p14:creationId xmlns:p14="http://schemas.microsoft.com/office/powerpoint/2010/main" val="395079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3314"/>
                                        </p:tgtEl>
                                      </p:cBhvr>
                                    </p:animEffect>
                                    <p:animScale>
                                      <p:cBhvr>
                                        <p:cTn id="7" dur="250" autoRev="1" fill="hold"/>
                                        <p:tgtEl>
                                          <p:spTgt spid="13314"/>
                                        </p:tgtEl>
                                      </p:cBhvr>
                                      <p:by x="105000" y="105000"/>
                                    </p:animScale>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200"/>
                                        <p:tgtEl>
                                          <p:spTgt spid="2"/>
                                        </p:tgtEl>
                                      </p:cBhvr>
                                    </p:animEffect>
                                  </p:childTnLst>
                                </p:cTn>
                              </p:par>
                            </p:childTnLst>
                          </p:cTn>
                        </p:par>
                        <p:par>
                          <p:cTn id="12" fill="hold">
                            <p:stCondLst>
                              <p:cond delay="2700"/>
                            </p:stCondLst>
                            <p:childTnLst>
                              <p:par>
                                <p:cTn id="13" presetID="26" presetClass="emph" presetSubtype="0" fill="hold" grpId="0" nodeType="afterEffect">
                                  <p:stCondLst>
                                    <p:cond delay="0"/>
                                  </p:stCondLst>
                                  <p:childTnLst>
                                    <p:animEffect transition="out" filter="fade">
                                      <p:cBhvr>
                                        <p:cTn id="14" dur="500" tmFilter="0, 0; .2, .5; .8, .5; 1, 0"/>
                                        <p:tgtEl>
                                          <p:spTgt spid="13315">
                                            <p:txEl>
                                              <p:pRg st="0" end="0"/>
                                            </p:txEl>
                                          </p:spTgt>
                                        </p:tgtEl>
                                      </p:cBhvr>
                                    </p:animEffect>
                                    <p:animScale>
                                      <p:cBhvr>
                                        <p:cTn id="15" dur="250" autoRev="1" fill="hold"/>
                                        <p:tgtEl>
                                          <p:spTgt spid="13315">
                                            <p:txEl>
                                              <p:pRg st="0" end="0"/>
                                            </p:txEl>
                                          </p:spTgt>
                                        </p:tgtEl>
                                      </p:cBhvr>
                                      <p:by x="105000" y="105000"/>
                                    </p:animScale>
                                  </p:childTnLst>
                                </p:cTn>
                              </p:par>
                            </p:childTnLst>
                          </p:cTn>
                        </p:par>
                        <p:par>
                          <p:cTn id="16" fill="hold">
                            <p:stCondLst>
                              <p:cond delay="3200"/>
                            </p:stCondLst>
                            <p:childTnLst>
                              <p:par>
                                <p:cTn id="17" presetID="26" presetClass="emph" presetSubtype="0" fill="hold" grpId="0" nodeType="afterEffect">
                                  <p:stCondLst>
                                    <p:cond delay="0"/>
                                  </p:stCondLst>
                                  <p:childTnLst>
                                    <p:animEffect transition="out" filter="fade">
                                      <p:cBhvr>
                                        <p:cTn id="18" dur="500" tmFilter="0, 0; .2, .5; .8, .5; 1, 0"/>
                                        <p:tgtEl>
                                          <p:spTgt spid="13315">
                                            <p:txEl>
                                              <p:pRg st="1" end="1"/>
                                            </p:txEl>
                                          </p:spTgt>
                                        </p:tgtEl>
                                      </p:cBhvr>
                                    </p:animEffect>
                                    <p:animScale>
                                      <p:cBhvr>
                                        <p:cTn id="19" dur="250" autoRev="1" fill="hold"/>
                                        <p:tgtEl>
                                          <p:spTgt spid="13315">
                                            <p:txEl>
                                              <p:pRg st="1" end="1"/>
                                            </p:txEl>
                                          </p:spTgt>
                                        </p:tgtEl>
                                      </p:cBhvr>
                                      <p:by x="105000" y="105000"/>
                                    </p:animScale>
                                  </p:childTnLst>
                                </p:cTn>
                              </p:par>
                            </p:childTnLst>
                          </p:cTn>
                        </p:par>
                        <p:par>
                          <p:cTn id="20" fill="hold">
                            <p:stCondLst>
                              <p:cond delay="3700"/>
                            </p:stCondLst>
                            <p:childTnLst>
                              <p:par>
                                <p:cTn id="21" presetID="26" presetClass="emph" presetSubtype="0" fill="hold" grpId="0" nodeType="afterEffect">
                                  <p:stCondLst>
                                    <p:cond delay="0"/>
                                  </p:stCondLst>
                                  <p:childTnLst>
                                    <p:animEffect transition="out" filter="fade">
                                      <p:cBhvr>
                                        <p:cTn id="22" dur="500" tmFilter="0, 0; .2, .5; .8, .5; 1, 0"/>
                                        <p:tgtEl>
                                          <p:spTgt spid="13315">
                                            <p:txEl>
                                              <p:pRg st="2" end="2"/>
                                            </p:txEl>
                                          </p:spTgt>
                                        </p:tgtEl>
                                      </p:cBhvr>
                                    </p:animEffect>
                                    <p:animScale>
                                      <p:cBhvr>
                                        <p:cTn id="23" dur="250" autoRev="1" fill="hold"/>
                                        <p:tgtEl>
                                          <p:spTgt spid="13315">
                                            <p:txEl>
                                              <p:pRg st="2" end="2"/>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507868" y="1447801"/>
            <a:ext cx="5891265" cy="1470025"/>
          </a:xfrm>
        </p:spPr>
        <p:txBody>
          <a:bodyPr/>
          <a:lstStyle/>
          <a:p>
            <a:pPr algn="l"/>
            <a:r>
              <a:rPr lang="en-US" altLang="en-US" sz="3200" dirty="0" smtClean="0">
                <a:solidFill>
                  <a:srgbClr val="FF0000"/>
                </a:solidFill>
                <a:latin typeface="Arial" panose="020B0604020202020204" pitchFamily="34" charset="0"/>
                <a:cs typeface="Arial" panose="020B0604020202020204" pitchFamily="34" charset="0"/>
              </a:rPr>
              <a:t>How to start building </a:t>
            </a:r>
            <a:br>
              <a:rPr lang="en-US" altLang="en-US" sz="3200" dirty="0" smtClean="0">
                <a:solidFill>
                  <a:srgbClr val="FF0000"/>
                </a:solidFill>
                <a:latin typeface="Arial" panose="020B0604020202020204" pitchFamily="34" charset="0"/>
                <a:cs typeface="Arial" panose="020B0604020202020204" pitchFamily="34" charset="0"/>
              </a:rPr>
            </a:br>
            <a:r>
              <a:rPr lang="en-US" altLang="en-US" sz="3200" dirty="0" smtClean="0">
                <a:solidFill>
                  <a:srgbClr val="FF0000"/>
                </a:solidFill>
                <a:latin typeface="Arial" panose="020B0604020202020204" pitchFamily="34" charset="0"/>
                <a:cs typeface="Arial" panose="020B0604020202020204" pitchFamily="34" charset="0"/>
              </a:rPr>
              <a:t>collaborative capacity?</a:t>
            </a:r>
          </a:p>
        </p:txBody>
      </p:sp>
      <p:sp>
        <p:nvSpPr>
          <p:cNvPr id="7" name="Subtitle 6"/>
          <p:cNvSpPr>
            <a:spLocks noGrp="1"/>
          </p:cNvSpPr>
          <p:nvPr>
            <p:ph type="subTitle" idx="1"/>
          </p:nvPr>
        </p:nvSpPr>
        <p:spPr>
          <a:xfrm>
            <a:off x="455444" y="3261848"/>
            <a:ext cx="11278902" cy="1752600"/>
          </a:xfrm>
        </p:spPr>
        <p:txBody>
          <a:bodyPr/>
          <a:lstStyle/>
          <a:p>
            <a:pPr algn="l"/>
            <a:r>
              <a:rPr lang="en-US" altLang="en-US" sz="2800" dirty="0" smtClean="0">
                <a:solidFill>
                  <a:schemeClr val="tx1"/>
                </a:solidFill>
                <a:latin typeface="Arial" panose="020B0604020202020204" pitchFamily="34" charset="0"/>
                <a:cs typeface="Arial" panose="020B0604020202020204" pitchFamily="34" charset="0"/>
              </a:rPr>
              <a:t>Think </a:t>
            </a:r>
            <a:r>
              <a:rPr lang="en-US" altLang="en-US" sz="2800" dirty="0" smtClean="0">
                <a:solidFill>
                  <a:srgbClr val="FF0000"/>
                </a:solidFill>
                <a:latin typeface="Arial" panose="020B0604020202020204" pitchFamily="34" charset="0"/>
                <a:cs typeface="Arial" panose="020B0604020202020204" pitchFamily="34" charset="0"/>
              </a:rPr>
              <a:t>relational capacity</a:t>
            </a:r>
            <a:r>
              <a:rPr lang="en-US" altLang="en-US" sz="2800" dirty="0">
                <a:solidFill>
                  <a:schemeClr val="tx1"/>
                </a:solidFill>
                <a:latin typeface="Arial" panose="020B0604020202020204" pitchFamily="34" charset="0"/>
                <a:cs typeface="Arial" panose="020B0604020202020204" pitchFamily="34" charset="0"/>
              </a:rPr>
              <a:t>!</a:t>
            </a:r>
            <a:r>
              <a:rPr lang="en-US" altLang="en-US" sz="2800" dirty="0" smtClean="0">
                <a:solidFill>
                  <a:schemeClr val="tx1"/>
                </a:solidFill>
                <a:latin typeface="Arial" panose="020B0604020202020204" pitchFamily="34" charset="0"/>
                <a:cs typeface="Arial" panose="020B0604020202020204" pitchFamily="34" charset="0"/>
              </a:rPr>
              <a:t> </a:t>
            </a:r>
          </a:p>
          <a:p>
            <a:pPr algn="l"/>
            <a:r>
              <a:rPr lang="en-US" altLang="en-US" sz="2800" dirty="0" smtClean="0">
                <a:solidFill>
                  <a:schemeClr val="tx1"/>
                </a:solidFill>
                <a:latin typeface="Arial" panose="020B0604020202020204" pitchFamily="34" charset="0"/>
                <a:cs typeface="Arial" panose="020B0604020202020204" pitchFamily="34" charset="0"/>
              </a:rPr>
              <a:t>Engage </a:t>
            </a:r>
            <a:r>
              <a:rPr lang="en-US" altLang="en-US" sz="2800" u="sng" dirty="0" smtClean="0">
                <a:solidFill>
                  <a:schemeClr val="tx1"/>
                </a:solidFill>
                <a:latin typeface="Arial" panose="020B0604020202020204" pitchFamily="34" charset="0"/>
                <a:cs typeface="Arial" panose="020B0604020202020204" pitchFamily="34" charset="0"/>
              </a:rPr>
              <a:t>just one other person</a:t>
            </a:r>
          </a:p>
          <a:p>
            <a:pPr algn="l"/>
            <a:r>
              <a:rPr lang="en-US" altLang="en-US" sz="2800" dirty="0" smtClean="0">
                <a:solidFill>
                  <a:schemeClr val="tx1"/>
                </a:solidFill>
                <a:latin typeface="Arial" panose="020B0604020202020204" pitchFamily="34" charset="0"/>
                <a:cs typeface="Arial" panose="020B0604020202020204" pitchFamily="34" charset="0"/>
              </a:rPr>
              <a:t>you would like to work with, </a:t>
            </a:r>
          </a:p>
          <a:p>
            <a:pPr algn="l"/>
            <a:r>
              <a:rPr lang="en-US" altLang="en-US" sz="2800" dirty="0" smtClean="0">
                <a:solidFill>
                  <a:schemeClr val="tx1"/>
                </a:solidFill>
                <a:latin typeface="Arial" panose="020B0604020202020204" pitchFamily="34" charset="0"/>
                <a:cs typeface="Arial" panose="020B0604020202020204" pitchFamily="34" charset="0"/>
              </a:rPr>
              <a:t>and start together, right there, right then. </a:t>
            </a:r>
          </a:p>
          <a:p>
            <a:pPr algn="l"/>
            <a:r>
              <a:rPr lang="en-US" altLang="en-US" sz="2800" dirty="0" smtClean="0">
                <a:solidFill>
                  <a:schemeClr val="tx1"/>
                </a:solidFill>
                <a:latin typeface="Arial" panose="020B0604020202020204" pitchFamily="34" charset="0"/>
                <a:cs typeface="Arial" panose="020B0604020202020204" pitchFamily="34" charset="0"/>
              </a:rPr>
              <a:t>And then watch your school’s </a:t>
            </a:r>
            <a:r>
              <a:rPr lang="en-US" altLang="en-US" sz="2800" dirty="0" smtClean="0">
                <a:solidFill>
                  <a:srgbClr val="FF0000"/>
                </a:solidFill>
                <a:latin typeface="Arial" panose="020B0604020202020204" pitchFamily="34" charset="0"/>
                <a:cs typeface="Arial" panose="020B0604020202020204" pitchFamily="34" charset="0"/>
              </a:rPr>
              <a:t>collaborative capacity</a:t>
            </a:r>
            <a:r>
              <a:rPr lang="en-US" altLang="en-US" sz="2800" dirty="0" smtClean="0">
                <a:solidFill>
                  <a:schemeClr val="tx1"/>
                </a:solidFill>
                <a:latin typeface="Arial" panose="020B0604020202020204" pitchFamily="34" charset="0"/>
                <a:cs typeface="Arial" panose="020B0604020202020204" pitchFamily="34" charset="0"/>
              </a:rPr>
              <a:t> start to grow! </a:t>
            </a:r>
          </a:p>
        </p:txBody>
      </p:sp>
      <p:grpSp>
        <p:nvGrpSpPr>
          <p:cNvPr id="14350" name="Group 14349"/>
          <p:cNvGrpSpPr/>
          <p:nvPr/>
        </p:nvGrpSpPr>
        <p:grpSpPr>
          <a:xfrm>
            <a:off x="7159458" y="1091908"/>
            <a:ext cx="4704982" cy="3594394"/>
            <a:chOff x="4903236" y="1288548"/>
            <a:chExt cx="3529656" cy="3594394"/>
          </a:xfrm>
        </p:grpSpPr>
        <p:sp>
          <p:nvSpPr>
            <p:cNvPr id="2" name="Rectangle 1"/>
            <p:cNvSpPr/>
            <p:nvPr/>
          </p:nvSpPr>
          <p:spPr bwMode="auto">
            <a:xfrm>
              <a:off x="4903236" y="1288548"/>
              <a:ext cx="3471388" cy="359439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Tahoma" pitchFamily="34" charset="0"/>
              </a:endParaRPr>
            </a:p>
          </p:txBody>
        </p:sp>
        <p:grpSp>
          <p:nvGrpSpPr>
            <p:cNvPr id="5" name="Group 4"/>
            <p:cNvGrpSpPr/>
            <p:nvPr/>
          </p:nvGrpSpPr>
          <p:grpSpPr>
            <a:xfrm>
              <a:off x="5111023" y="1409724"/>
              <a:ext cx="3321869" cy="3439848"/>
              <a:chOff x="1974644" y="990600"/>
              <a:chExt cx="5165584" cy="6039444"/>
            </a:xfrm>
          </p:grpSpPr>
          <p:grpSp>
            <p:nvGrpSpPr>
              <p:cNvPr id="6" name="Grupo 21"/>
              <p:cNvGrpSpPr/>
              <p:nvPr/>
            </p:nvGrpSpPr>
            <p:grpSpPr>
              <a:xfrm>
                <a:off x="1974644" y="2133600"/>
                <a:ext cx="1570662" cy="1690525"/>
                <a:chOff x="1536533" y="2581424"/>
                <a:chExt cx="1570662" cy="1690525"/>
              </a:xfrm>
              <a:solidFill>
                <a:sysClr val="window" lastClr="FFFFFF"/>
              </a:solidFill>
            </p:grpSpPr>
            <p:sp>
              <p:nvSpPr>
                <p:cNvPr id="17" name="CaixaDeTexto 22"/>
                <p:cNvSpPr txBox="1"/>
                <p:nvPr/>
              </p:nvSpPr>
              <p:spPr>
                <a:xfrm>
                  <a:off x="1536533" y="3515428"/>
                  <a:ext cx="1570662" cy="756521"/>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Relational Capacity</a:t>
                  </a:r>
                </a:p>
              </p:txBody>
            </p:sp>
            <p:pic>
              <p:nvPicPr>
                <p:cNvPr id="18" name="Picture 12" descr="http://trustriskgroup.com/wp-content/uploads/2014/09/Fotolia_65115744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089" y="2581424"/>
                  <a:ext cx="1390571" cy="927048"/>
                </a:xfrm>
                <a:prstGeom prst="rect">
                  <a:avLst/>
                </a:prstGeom>
                <a:grpFill/>
                <a:extLst/>
              </p:spPr>
            </p:pic>
          </p:grpSp>
          <p:grpSp>
            <p:nvGrpSpPr>
              <p:cNvPr id="8" name="Grupo 24"/>
              <p:cNvGrpSpPr/>
              <p:nvPr/>
            </p:nvGrpSpPr>
            <p:grpSpPr>
              <a:xfrm>
                <a:off x="3166444" y="5083382"/>
                <a:ext cx="1976593" cy="1946662"/>
                <a:chOff x="1360514" y="3075869"/>
                <a:chExt cx="1976593" cy="1946662"/>
              </a:xfrm>
              <a:solidFill>
                <a:sysClr val="window" lastClr="FFFFFF"/>
              </a:solidFill>
            </p:grpSpPr>
            <p:sp>
              <p:nvSpPr>
                <p:cNvPr id="15" name="CaixaDeTexto 25"/>
                <p:cNvSpPr txBox="1"/>
                <p:nvPr/>
              </p:nvSpPr>
              <p:spPr>
                <a:xfrm>
                  <a:off x="1360514" y="4266010"/>
                  <a:ext cx="1976593" cy="75652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Member Capacity</a:t>
                  </a:r>
                </a:p>
              </p:txBody>
            </p:sp>
            <p:pic>
              <p:nvPicPr>
                <p:cNvPr id="16" name="Picture 14" descr="http://www.thelaunchlife.com/wp-content/uploads/2015/02/opportunit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7312" y="3075869"/>
                  <a:ext cx="1699270" cy="1132244"/>
                </a:xfrm>
                <a:prstGeom prst="rect">
                  <a:avLst/>
                </a:prstGeom>
                <a:grpFill/>
                <a:ln>
                  <a:noFill/>
                </a:ln>
                <a:extLst/>
              </p:spPr>
            </p:pic>
          </p:grpSp>
          <p:grpSp>
            <p:nvGrpSpPr>
              <p:cNvPr id="9" name="Grupo 27"/>
              <p:cNvGrpSpPr/>
              <p:nvPr/>
            </p:nvGrpSpPr>
            <p:grpSpPr>
              <a:xfrm>
                <a:off x="3805989" y="990600"/>
                <a:ext cx="1434767" cy="1908259"/>
                <a:chOff x="1291388" y="1391186"/>
                <a:chExt cx="1434767" cy="1908259"/>
              </a:xfrm>
              <a:solidFill>
                <a:sysClr val="window" lastClr="FFFFFF"/>
              </a:solidFill>
            </p:grpSpPr>
            <p:pic>
              <p:nvPicPr>
                <p:cNvPr id="13" name="Picture 4" descr="http://www.ctvknox.org/wp-content/uploads/2013/03/6a00d83451c0e169e2010534a34ff5970c-800w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887"/>
                <a:stretch/>
              </p:blipFill>
              <p:spPr bwMode="auto">
                <a:xfrm>
                  <a:off x="1295399" y="1391186"/>
                  <a:ext cx="1393657" cy="1241928"/>
                </a:xfrm>
                <a:prstGeom prst="rect">
                  <a:avLst/>
                </a:prstGeom>
                <a:grpFill/>
                <a:extLst/>
              </p:spPr>
            </p:pic>
            <p:sp>
              <p:nvSpPr>
                <p:cNvPr id="14" name="CaixaDeTexto 29"/>
                <p:cNvSpPr txBox="1"/>
                <p:nvPr/>
              </p:nvSpPr>
              <p:spPr>
                <a:xfrm>
                  <a:off x="1291388" y="2542924"/>
                  <a:ext cx="1434767" cy="756521"/>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Org Capacity</a:t>
                  </a:r>
                </a:p>
              </p:txBody>
            </p:sp>
          </p:grpSp>
          <p:grpSp>
            <p:nvGrpSpPr>
              <p:cNvPr id="10" name="Grupo 30"/>
              <p:cNvGrpSpPr/>
              <p:nvPr/>
            </p:nvGrpSpPr>
            <p:grpSpPr>
              <a:xfrm>
                <a:off x="4996603" y="2945271"/>
                <a:ext cx="2143625" cy="1877663"/>
                <a:chOff x="1461985" y="1623558"/>
                <a:chExt cx="2143625" cy="1877663"/>
              </a:xfrm>
            </p:grpSpPr>
            <p:pic>
              <p:nvPicPr>
                <p:cNvPr id="11" name="Picture 16" descr="http://cybertron.cg.tu-berlin.de/pdci11/PhotoTourism/images/implementati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7474" y="1623558"/>
                  <a:ext cx="1180347" cy="1180347"/>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32"/>
                <p:cNvSpPr txBox="1"/>
                <p:nvPr/>
              </p:nvSpPr>
              <p:spPr>
                <a:xfrm>
                  <a:off x="1461985" y="2744700"/>
                  <a:ext cx="2143625" cy="7565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Programmatic Capacity</a:t>
                  </a:r>
                </a:p>
              </p:txBody>
            </p:sp>
          </p:grpSp>
        </p:grpSp>
        <p:cxnSp>
          <p:nvCxnSpPr>
            <p:cNvPr id="22" name="Elbow Connector 21"/>
            <p:cNvCxnSpPr/>
            <p:nvPr/>
          </p:nvCxnSpPr>
          <p:spPr bwMode="auto">
            <a:xfrm rot="10800000" flipV="1">
              <a:off x="5562361" y="1724075"/>
              <a:ext cx="728936" cy="297332"/>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6" name="Elbow Connector 25"/>
            <p:cNvCxnSpPr>
              <a:stCxn id="11" idx="0"/>
              <a:endCxn id="13" idx="3"/>
            </p:cNvCxnSpPr>
            <p:nvPr/>
          </p:nvCxnSpPr>
          <p:spPr bwMode="auto">
            <a:xfrm rot="16200000" flipV="1">
              <a:off x="7087004" y="1863927"/>
              <a:ext cx="759631" cy="558583"/>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4347" name="Elbow Connector 14346"/>
            <p:cNvCxnSpPr/>
            <p:nvPr/>
          </p:nvCxnSpPr>
          <p:spPr bwMode="auto">
            <a:xfrm rot="16200000" flipH="1">
              <a:off x="5284164" y="3479593"/>
              <a:ext cx="974553" cy="310777"/>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4349" name="Elbow Connector 14348"/>
            <p:cNvCxnSpPr/>
            <p:nvPr/>
          </p:nvCxnSpPr>
          <p:spPr bwMode="auto">
            <a:xfrm flipV="1">
              <a:off x="7019591" y="3706760"/>
              <a:ext cx="724043" cy="405667"/>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grpSp>
      <p:sp>
        <p:nvSpPr>
          <p:cNvPr id="3" name="Slide Number Placeholder 2"/>
          <p:cNvSpPr>
            <a:spLocks noGrp="1"/>
          </p:cNvSpPr>
          <p:nvPr>
            <p:ph type="sldNum" sz="quarter" idx="12"/>
          </p:nvPr>
        </p:nvSpPr>
        <p:spPr/>
        <p:txBody>
          <a:bodyPr/>
          <a:lstStyle/>
          <a:p>
            <a:pPr>
              <a:defRPr/>
            </a:pPr>
            <a:fld id="{F63377CF-18F5-4244-B44B-AD576290D0DB}" type="slidenum">
              <a:rPr lang="en-US" smtClean="0"/>
              <a:pPr>
                <a:defRPr/>
              </a:pPr>
              <a:t>15</a:t>
            </a:fld>
            <a:endParaRPr lang="en-US"/>
          </a:p>
        </p:txBody>
      </p:sp>
    </p:spTree>
    <p:extLst>
      <p:ext uri="{BB962C8B-B14F-4D97-AF65-F5344CB8AC3E}">
        <p14:creationId xmlns:p14="http://schemas.microsoft.com/office/powerpoint/2010/main" val="3140138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580">
                                          <p:stCondLst>
                                            <p:cond delay="0"/>
                                          </p:stCondLst>
                                        </p:cTn>
                                        <p:tgtEl>
                                          <p:spTgt spid="14338"/>
                                        </p:tgtEl>
                                      </p:cBhvr>
                                    </p:animEffect>
                                    <p:anim calcmode="lin" valueType="num">
                                      <p:cBhvr>
                                        <p:cTn id="8" dur="1822" tmFilter="0,0; 0.14,0.36; 0.43,0.73; 0.71,0.91; 1.0,1.0">
                                          <p:stCondLst>
                                            <p:cond delay="0"/>
                                          </p:stCondLst>
                                        </p:cTn>
                                        <p:tgtEl>
                                          <p:spTgt spid="143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3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3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3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338"/>
                                        </p:tgtEl>
                                        <p:attrNameLst>
                                          <p:attrName>ppt_y</p:attrName>
                                        </p:attrNameLst>
                                      </p:cBhvr>
                                      <p:tavLst>
                                        <p:tav tm="0" fmla="#ppt_y-sin(pi*$)/81">
                                          <p:val>
                                            <p:fltVal val="0"/>
                                          </p:val>
                                        </p:tav>
                                        <p:tav tm="100000">
                                          <p:val>
                                            <p:fltVal val="1"/>
                                          </p:val>
                                        </p:tav>
                                      </p:tavLst>
                                    </p:anim>
                                    <p:animScale>
                                      <p:cBhvr>
                                        <p:cTn id="13" dur="26">
                                          <p:stCondLst>
                                            <p:cond delay="650"/>
                                          </p:stCondLst>
                                        </p:cTn>
                                        <p:tgtEl>
                                          <p:spTgt spid="14338"/>
                                        </p:tgtEl>
                                      </p:cBhvr>
                                      <p:to x="100000" y="60000"/>
                                    </p:animScale>
                                    <p:animScale>
                                      <p:cBhvr>
                                        <p:cTn id="14" dur="166" decel="50000">
                                          <p:stCondLst>
                                            <p:cond delay="676"/>
                                          </p:stCondLst>
                                        </p:cTn>
                                        <p:tgtEl>
                                          <p:spTgt spid="14338"/>
                                        </p:tgtEl>
                                      </p:cBhvr>
                                      <p:to x="100000" y="100000"/>
                                    </p:animScale>
                                    <p:animScale>
                                      <p:cBhvr>
                                        <p:cTn id="15" dur="26">
                                          <p:stCondLst>
                                            <p:cond delay="1312"/>
                                          </p:stCondLst>
                                        </p:cTn>
                                        <p:tgtEl>
                                          <p:spTgt spid="14338"/>
                                        </p:tgtEl>
                                      </p:cBhvr>
                                      <p:to x="100000" y="80000"/>
                                    </p:animScale>
                                    <p:animScale>
                                      <p:cBhvr>
                                        <p:cTn id="16" dur="166" decel="50000">
                                          <p:stCondLst>
                                            <p:cond delay="1338"/>
                                          </p:stCondLst>
                                        </p:cTn>
                                        <p:tgtEl>
                                          <p:spTgt spid="14338"/>
                                        </p:tgtEl>
                                      </p:cBhvr>
                                      <p:to x="100000" y="100000"/>
                                    </p:animScale>
                                    <p:animScale>
                                      <p:cBhvr>
                                        <p:cTn id="17" dur="26">
                                          <p:stCondLst>
                                            <p:cond delay="1642"/>
                                          </p:stCondLst>
                                        </p:cTn>
                                        <p:tgtEl>
                                          <p:spTgt spid="14338"/>
                                        </p:tgtEl>
                                      </p:cBhvr>
                                      <p:to x="100000" y="90000"/>
                                    </p:animScale>
                                    <p:animScale>
                                      <p:cBhvr>
                                        <p:cTn id="18" dur="166" decel="50000">
                                          <p:stCondLst>
                                            <p:cond delay="1668"/>
                                          </p:stCondLst>
                                        </p:cTn>
                                        <p:tgtEl>
                                          <p:spTgt spid="14338"/>
                                        </p:tgtEl>
                                      </p:cBhvr>
                                      <p:to x="100000" y="100000"/>
                                    </p:animScale>
                                    <p:animScale>
                                      <p:cBhvr>
                                        <p:cTn id="19" dur="26">
                                          <p:stCondLst>
                                            <p:cond delay="1808"/>
                                          </p:stCondLst>
                                        </p:cTn>
                                        <p:tgtEl>
                                          <p:spTgt spid="14338"/>
                                        </p:tgtEl>
                                      </p:cBhvr>
                                      <p:to x="100000" y="95000"/>
                                    </p:animScale>
                                    <p:animScale>
                                      <p:cBhvr>
                                        <p:cTn id="20" dur="166" decel="50000">
                                          <p:stCondLst>
                                            <p:cond delay="1834"/>
                                          </p:stCondLst>
                                        </p:cTn>
                                        <p:tgtEl>
                                          <p:spTgt spid="14338"/>
                                        </p:tgtEl>
                                      </p:cBhvr>
                                      <p:to x="100000" y="100000"/>
                                    </p:animScale>
                                  </p:childTnLst>
                                </p:cTn>
                              </p:par>
                            </p:childTnLst>
                          </p:cTn>
                        </p:par>
                        <p:par>
                          <p:cTn id="21" fill="hold">
                            <p:stCondLst>
                              <p:cond delay="2000"/>
                            </p:stCondLst>
                            <p:childTnLst>
                              <p:par>
                                <p:cTn id="22" presetID="21" presetClass="entr" presetSubtype="1" fill="hold" nodeType="afterEffect">
                                  <p:stCondLst>
                                    <p:cond delay="0"/>
                                  </p:stCondLst>
                                  <p:childTnLst>
                                    <p:set>
                                      <p:cBhvr>
                                        <p:cTn id="23" dur="1" fill="hold">
                                          <p:stCondLst>
                                            <p:cond delay="0"/>
                                          </p:stCondLst>
                                        </p:cTn>
                                        <p:tgtEl>
                                          <p:spTgt spid="14350"/>
                                        </p:tgtEl>
                                        <p:attrNameLst>
                                          <p:attrName>style.visibility</p:attrName>
                                        </p:attrNameLst>
                                      </p:cBhvr>
                                      <p:to>
                                        <p:strVal val="visible"/>
                                      </p:to>
                                    </p:set>
                                    <p:animEffect transition="in" filter="wheel(1)">
                                      <p:cBhvr>
                                        <p:cTn id="24" dur="2000"/>
                                        <p:tgtEl>
                                          <p:spTgt spid="14350"/>
                                        </p:tgtEl>
                                      </p:cBhvr>
                                    </p:animEffect>
                                  </p:childTnLst>
                                </p:cTn>
                              </p:par>
                            </p:childTnLst>
                          </p:cTn>
                        </p:par>
                        <p:par>
                          <p:cTn id="25" fill="hold">
                            <p:stCondLst>
                              <p:cond delay="4000"/>
                            </p:stCondLst>
                            <p:childTnLst>
                              <p:par>
                                <p:cTn id="26" presetID="42"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ctrTitle"/>
          </p:nvPr>
        </p:nvSpPr>
        <p:spPr>
          <a:xfrm>
            <a:off x="203147" y="1349376"/>
            <a:ext cx="6907001" cy="1470025"/>
          </a:xfrm>
        </p:spPr>
        <p:txBody>
          <a:bodyPr/>
          <a:lstStyle/>
          <a:p>
            <a:pPr algn="l"/>
            <a:r>
              <a:rPr lang="en-US" altLang="en-US" sz="3200" dirty="0" smtClean="0">
                <a:solidFill>
                  <a:srgbClr val="FF0000"/>
                </a:solidFill>
                <a:latin typeface="Arial" panose="020B0604020202020204" pitchFamily="34" charset="0"/>
                <a:cs typeface="Arial" panose="020B0604020202020204" pitchFamily="34" charset="0"/>
              </a:rPr>
              <a:t>What to do when collaboration slows or even stops? </a:t>
            </a:r>
          </a:p>
        </p:txBody>
      </p:sp>
      <p:sp>
        <p:nvSpPr>
          <p:cNvPr id="3" name="Content Placeholder 2"/>
          <p:cNvSpPr>
            <a:spLocks noGrp="1"/>
          </p:cNvSpPr>
          <p:nvPr>
            <p:ph type="subTitle" idx="1"/>
          </p:nvPr>
        </p:nvSpPr>
        <p:spPr>
          <a:xfrm>
            <a:off x="226085" y="3399512"/>
            <a:ext cx="6805427" cy="3077488"/>
          </a:xfrm>
        </p:spPr>
        <p:txBody>
          <a:bodyPr/>
          <a:lstStyle/>
          <a:p>
            <a:pPr algn="l"/>
            <a:r>
              <a:rPr lang="en-US" altLang="en-US" sz="2800" dirty="0" smtClean="0">
                <a:solidFill>
                  <a:schemeClr val="tx1"/>
                </a:solidFill>
                <a:latin typeface="Arial" panose="020B0604020202020204" pitchFamily="34" charset="0"/>
                <a:cs typeface="Arial" panose="020B0604020202020204" pitchFamily="34" charset="0"/>
              </a:rPr>
              <a:t>Lots of things will work against your SWC’s efforts.</a:t>
            </a:r>
          </a:p>
          <a:p>
            <a:pPr marL="0" lvl="1" algn="l"/>
            <a:endParaRPr lang="en-US" altLang="en-US" dirty="0" smtClean="0">
              <a:solidFill>
                <a:schemeClr val="tx1"/>
              </a:solidFill>
              <a:latin typeface="Arial" panose="020B0604020202020204" pitchFamily="34" charset="0"/>
              <a:cs typeface="Arial" panose="020B0604020202020204" pitchFamily="34" charset="0"/>
            </a:endParaRPr>
          </a:p>
          <a:p>
            <a:pPr marL="0" lvl="1" algn="l"/>
            <a:r>
              <a:rPr lang="en-US" altLang="en-US" dirty="0" smtClean="0">
                <a:solidFill>
                  <a:schemeClr val="tx1"/>
                </a:solidFill>
                <a:latin typeface="Arial" panose="020B0604020202020204" pitchFamily="34" charset="0"/>
                <a:cs typeface="Arial" panose="020B0604020202020204" pitchFamily="34" charset="0"/>
              </a:rPr>
              <a:t>For example, lack </a:t>
            </a:r>
            <a:r>
              <a:rPr lang="en-US" altLang="en-US" dirty="0">
                <a:solidFill>
                  <a:schemeClr val="tx1"/>
                </a:solidFill>
                <a:latin typeface="Arial" panose="020B0604020202020204" pitchFamily="34" charset="0"/>
                <a:cs typeface="Arial" panose="020B0604020202020204" pitchFamily="34" charset="0"/>
              </a:rPr>
              <a:t>of time, energy, </a:t>
            </a:r>
            <a:r>
              <a:rPr lang="en-US" altLang="en-US" dirty="0" smtClean="0">
                <a:solidFill>
                  <a:schemeClr val="tx1"/>
                </a:solidFill>
                <a:latin typeface="Arial" panose="020B0604020202020204" pitchFamily="34" charset="0"/>
                <a:cs typeface="Arial" panose="020B0604020202020204" pitchFamily="34" charset="0"/>
              </a:rPr>
              <a:t>cuts in resources, or progress that’s just too slow.</a:t>
            </a:r>
            <a:endParaRPr lang="en-US" altLang="en-US" dirty="0">
              <a:solidFill>
                <a:schemeClr val="tx1"/>
              </a:solidFill>
              <a:latin typeface="Arial" panose="020B0604020202020204" pitchFamily="34" charset="0"/>
              <a:cs typeface="Arial" panose="020B0604020202020204" pitchFamily="34" charset="0"/>
            </a:endParaRPr>
          </a:p>
          <a:p>
            <a:pPr algn="l"/>
            <a:endParaRPr lang="en-US" altLang="en-US" sz="2800" dirty="0" smtClean="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6703854" y="4839929"/>
            <a:ext cx="5484971" cy="954107"/>
          </a:xfrm>
          <a:prstGeom prst="rect">
            <a:avLst/>
          </a:prstGeom>
          <a:noFill/>
        </p:spPr>
        <p:txBody>
          <a:bodyPr wrap="square" rtlCol="0">
            <a:spAutoFit/>
          </a:bodyPr>
          <a:lstStyle/>
          <a:p>
            <a:pPr lvl="1" algn="l"/>
            <a:r>
              <a:rPr lang="en-US" altLang="en-US" sz="2800" dirty="0" smtClean="0">
                <a:solidFill>
                  <a:srgbClr val="FF0000"/>
                </a:solidFill>
                <a:latin typeface="Tahoma" pitchFamily="34" charset="0"/>
              </a:rPr>
              <a:t>When that happens, return to the loops!</a:t>
            </a:r>
          </a:p>
        </p:txBody>
      </p:sp>
      <p:sp>
        <p:nvSpPr>
          <p:cNvPr id="9" name="Rectangle 8"/>
          <p:cNvSpPr/>
          <p:nvPr/>
        </p:nvSpPr>
        <p:spPr bwMode="auto">
          <a:xfrm>
            <a:off x="7280695" y="1053806"/>
            <a:ext cx="4627312" cy="359439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Tahoma" pitchFamily="34" charset="0"/>
            </a:endParaRPr>
          </a:p>
        </p:txBody>
      </p:sp>
      <p:grpSp>
        <p:nvGrpSpPr>
          <p:cNvPr id="15" name="Grupo 21"/>
          <p:cNvGrpSpPr/>
          <p:nvPr/>
        </p:nvGrpSpPr>
        <p:grpSpPr>
          <a:xfrm>
            <a:off x="7557673" y="1825994"/>
            <a:ext cx="1346392" cy="962862"/>
            <a:chOff x="1536533" y="2581424"/>
            <a:chExt cx="1570662" cy="1690525"/>
          </a:xfrm>
          <a:solidFill>
            <a:sysClr val="window" lastClr="FFFFFF"/>
          </a:solidFill>
        </p:grpSpPr>
        <p:sp>
          <p:nvSpPr>
            <p:cNvPr id="25" name="CaixaDeTexto 22"/>
            <p:cNvSpPr txBox="1"/>
            <p:nvPr/>
          </p:nvSpPr>
          <p:spPr>
            <a:xfrm>
              <a:off x="1536533" y="3515428"/>
              <a:ext cx="1570662" cy="756521"/>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Relational Capacity</a:t>
              </a:r>
            </a:p>
          </p:txBody>
        </p:sp>
        <p:pic>
          <p:nvPicPr>
            <p:cNvPr id="26" name="Picture 12" descr="http://trustriskgroup.com/wp-content/uploads/2014/09/Fotolia_65115744_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089" y="2581424"/>
              <a:ext cx="1390571" cy="927048"/>
            </a:xfrm>
            <a:prstGeom prst="rect">
              <a:avLst/>
            </a:prstGeom>
            <a:grpFill/>
            <a:extLst/>
          </p:spPr>
        </p:pic>
      </p:grpSp>
      <p:grpSp>
        <p:nvGrpSpPr>
          <p:cNvPr id="16" name="Grupo 24"/>
          <p:cNvGrpSpPr/>
          <p:nvPr/>
        </p:nvGrpSpPr>
        <p:grpSpPr>
          <a:xfrm>
            <a:off x="8579299" y="3506082"/>
            <a:ext cx="1694361" cy="1108748"/>
            <a:chOff x="1360514" y="3075869"/>
            <a:chExt cx="1976593" cy="1946662"/>
          </a:xfrm>
          <a:solidFill>
            <a:sysClr val="window" lastClr="FFFFFF"/>
          </a:solidFill>
        </p:grpSpPr>
        <p:sp>
          <p:nvSpPr>
            <p:cNvPr id="23" name="CaixaDeTexto 25"/>
            <p:cNvSpPr txBox="1"/>
            <p:nvPr/>
          </p:nvSpPr>
          <p:spPr>
            <a:xfrm>
              <a:off x="1360514" y="4266010"/>
              <a:ext cx="1976593" cy="756521"/>
            </a:xfrm>
            <a:prstGeom prst="rect">
              <a:avLst/>
            </a:prstGeom>
            <a:grp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Member Capacity</a:t>
              </a:r>
            </a:p>
          </p:txBody>
        </p:sp>
        <p:pic>
          <p:nvPicPr>
            <p:cNvPr id="24" name="Picture 14" descr="http://www.thelaunchlife.com/wp-content/uploads/2015/02/opportunit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37312" y="3075869"/>
              <a:ext cx="1699270" cy="1132244"/>
            </a:xfrm>
            <a:prstGeom prst="rect">
              <a:avLst/>
            </a:prstGeom>
            <a:grpFill/>
            <a:ln>
              <a:noFill/>
            </a:ln>
            <a:extLst/>
          </p:spPr>
        </p:pic>
      </p:grpSp>
      <p:grpSp>
        <p:nvGrpSpPr>
          <p:cNvPr id="17" name="Grupo 27"/>
          <p:cNvGrpSpPr/>
          <p:nvPr/>
        </p:nvGrpSpPr>
        <p:grpSpPr>
          <a:xfrm>
            <a:off x="9127525" y="1174983"/>
            <a:ext cx="1229901" cy="1086875"/>
            <a:chOff x="1291388" y="1391186"/>
            <a:chExt cx="1434767" cy="1908259"/>
          </a:xfrm>
          <a:solidFill>
            <a:sysClr val="window" lastClr="FFFFFF"/>
          </a:solidFill>
        </p:grpSpPr>
        <p:pic>
          <p:nvPicPr>
            <p:cNvPr id="21" name="Picture 4" descr="http://www.ctvknox.org/wp-content/uploads/2013/03/6a00d83451c0e169e2010534a34ff5970c-800wi.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887"/>
            <a:stretch/>
          </p:blipFill>
          <p:spPr bwMode="auto">
            <a:xfrm>
              <a:off x="1295399" y="1391186"/>
              <a:ext cx="1393657" cy="1241928"/>
            </a:xfrm>
            <a:prstGeom prst="rect">
              <a:avLst/>
            </a:prstGeom>
            <a:grpFill/>
            <a:extLst/>
          </p:spPr>
        </p:pic>
        <p:sp>
          <p:nvSpPr>
            <p:cNvPr id="22" name="CaixaDeTexto 29"/>
            <p:cNvSpPr txBox="1"/>
            <p:nvPr/>
          </p:nvSpPr>
          <p:spPr>
            <a:xfrm>
              <a:off x="1291388" y="2542924"/>
              <a:ext cx="1434767" cy="756521"/>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Org Capacity</a:t>
              </a:r>
            </a:p>
          </p:txBody>
        </p:sp>
      </p:grpSp>
      <p:grpSp>
        <p:nvGrpSpPr>
          <p:cNvPr id="18" name="Grupo 30"/>
          <p:cNvGrpSpPr/>
          <p:nvPr/>
        </p:nvGrpSpPr>
        <p:grpSpPr>
          <a:xfrm>
            <a:off x="10148135" y="2288292"/>
            <a:ext cx="1837543" cy="1069449"/>
            <a:chOff x="1461985" y="1623558"/>
            <a:chExt cx="2143625" cy="1877663"/>
          </a:xfrm>
        </p:grpSpPr>
        <p:pic>
          <p:nvPicPr>
            <p:cNvPr id="19" name="Picture 16" descr="http://cybertron.cg.tu-berlin.de/pdci11/PhotoTourism/images/implementatio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7474" y="1623558"/>
              <a:ext cx="1180347" cy="1180347"/>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32"/>
            <p:cNvSpPr txBox="1"/>
            <p:nvPr/>
          </p:nvSpPr>
          <p:spPr>
            <a:xfrm>
              <a:off x="1461985" y="2744700"/>
              <a:ext cx="2143625" cy="7565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solidFill>
                  <a:effectLst/>
                  <a:uLnTx/>
                  <a:uFillTx/>
                  <a:latin typeface="Avenir Black"/>
                  <a:cs typeface="Avenir Black"/>
                </a:rPr>
                <a:t>SWC Programmatic Capacity</a:t>
              </a:r>
            </a:p>
          </p:txBody>
        </p:sp>
      </p:grpSp>
      <p:sp>
        <p:nvSpPr>
          <p:cNvPr id="4" name="Slide Number Placeholder 3"/>
          <p:cNvSpPr>
            <a:spLocks noGrp="1"/>
          </p:cNvSpPr>
          <p:nvPr>
            <p:ph type="sldNum" sz="quarter" idx="12"/>
          </p:nvPr>
        </p:nvSpPr>
        <p:spPr/>
        <p:txBody>
          <a:bodyPr/>
          <a:lstStyle/>
          <a:p>
            <a:pPr>
              <a:defRPr/>
            </a:pPr>
            <a:fld id="{F63377CF-18F5-4244-B44B-AD576290D0DB}" type="slidenum">
              <a:rPr lang="en-US" smtClean="0"/>
              <a:pPr>
                <a:defRPr/>
              </a:pPr>
              <a:t>16</a:t>
            </a:fld>
            <a:endParaRPr lang="en-US"/>
          </a:p>
        </p:txBody>
      </p:sp>
      <p:grpSp>
        <p:nvGrpSpPr>
          <p:cNvPr id="5" name="Group 4"/>
          <p:cNvGrpSpPr/>
          <p:nvPr/>
        </p:nvGrpSpPr>
        <p:grpSpPr>
          <a:xfrm>
            <a:off x="8159300" y="1489334"/>
            <a:ext cx="2910908" cy="2398183"/>
            <a:chOff x="6121069" y="1489333"/>
            <a:chExt cx="2183750" cy="2398183"/>
          </a:xfrm>
        </p:grpSpPr>
        <p:cxnSp>
          <p:nvCxnSpPr>
            <p:cNvPr id="11" name="Elbow Connector 10"/>
            <p:cNvCxnSpPr/>
            <p:nvPr/>
          </p:nvCxnSpPr>
          <p:spPr bwMode="auto">
            <a:xfrm rot="10800000" flipV="1">
              <a:off x="6121069" y="1489333"/>
              <a:ext cx="728936" cy="297332"/>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2" name="Elbow Connector 11"/>
            <p:cNvCxnSpPr>
              <a:stCxn id="19" idx="0"/>
              <a:endCxn id="21" idx="3"/>
            </p:cNvCxnSpPr>
            <p:nvPr/>
          </p:nvCxnSpPr>
          <p:spPr bwMode="auto">
            <a:xfrm rot="16200000" flipV="1">
              <a:off x="7645712" y="1629185"/>
              <a:ext cx="759631" cy="558583"/>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3" name="Elbow Connector 12"/>
            <p:cNvCxnSpPr/>
            <p:nvPr/>
          </p:nvCxnSpPr>
          <p:spPr bwMode="auto">
            <a:xfrm rot="16200000" flipH="1">
              <a:off x="5842872" y="3244851"/>
              <a:ext cx="974553" cy="310777"/>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4" name="Elbow Connector 13"/>
            <p:cNvCxnSpPr/>
            <p:nvPr/>
          </p:nvCxnSpPr>
          <p:spPr bwMode="auto">
            <a:xfrm flipV="1">
              <a:off x="7578299" y="3472018"/>
              <a:ext cx="724043" cy="405667"/>
            </a:xfrm>
            <a:prstGeom prst="bentConnector2">
              <a:avLst/>
            </a:prstGeom>
            <a:solidFill>
              <a:schemeClr val="accent1"/>
            </a:solidFill>
            <a:ln w="2540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195258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down)">
                                      <p:cBhvr>
                                        <p:cTn id="7" dur="580">
                                          <p:stCondLst>
                                            <p:cond delay="0"/>
                                          </p:stCondLst>
                                        </p:cTn>
                                        <p:tgtEl>
                                          <p:spTgt spid="17410"/>
                                        </p:tgtEl>
                                      </p:cBhvr>
                                    </p:animEffect>
                                    <p:anim calcmode="lin" valueType="num">
                                      <p:cBhvr>
                                        <p:cTn id="8" dur="1822" tmFilter="0,0; 0.14,0.36; 0.43,0.73; 0.71,0.91; 1.0,1.0">
                                          <p:stCondLst>
                                            <p:cond delay="0"/>
                                          </p:stCondLst>
                                        </p:cTn>
                                        <p:tgtEl>
                                          <p:spTgt spid="174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4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4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4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4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7410"/>
                                        </p:tgtEl>
                                      </p:cBhvr>
                                      <p:to x="100000" y="60000"/>
                                    </p:animScale>
                                    <p:animScale>
                                      <p:cBhvr>
                                        <p:cTn id="14" dur="166" decel="50000">
                                          <p:stCondLst>
                                            <p:cond delay="676"/>
                                          </p:stCondLst>
                                        </p:cTn>
                                        <p:tgtEl>
                                          <p:spTgt spid="17410"/>
                                        </p:tgtEl>
                                      </p:cBhvr>
                                      <p:to x="100000" y="100000"/>
                                    </p:animScale>
                                    <p:animScale>
                                      <p:cBhvr>
                                        <p:cTn id="15" dur="26">
                                          <p:stCondLst>
                                            <p:cond delay="1312"/>
                                          </p:stCondLst>
                                        </p:cTn>
                                        <p:tgtEl>
                                          <p:spTgt spid="17410"/>
                                        </p:tgtEl>
                                      </p:cBhvr>
                                      <p:to x="100000" y="80000"/>
                                    </p:animScale>
                                    <p:animScale>
                                      <p:cBhvr>
                                        <p:cTn id="16" dur="166" decel="50000">
                                          <p:stCondLst>
                                            <p:cond delay="1338"/>
                                          </p:stCondLst>
                                        </p:cTn>
                                        <p:tgtEl>
                                          <p:spTgt spid="17410"/>
                                        </p:tgtEl>
                                      </p:cBhvr>
                                      <p:to x="100000" y="100000"/>
                                    </p:animScale>
                                    <p:animScale>
                                      <p:cBhvr>
                                        <p:cTn id="17" dur="26">
                                          <p:stCondLst>
                                            <p:cond delay="1642"/>
                                          </p:stCondLst>
                                        </p:cTn>
                                        <p:tgtEl>
                                          <p:spTgt spid="17410"/>
                                        </p:tgtEl>
                                      </p:cBhvr>
                                      <p:to x="100000" y="90000"/>
                                    </p:animScale>
                                    <p:animScale>
                                      <p:cBhvr>
                                        <p:cTn id="18" dur="166" decel="50000">
                                          <p:stCondLst>
                                            <p:cond delay="1668"/>
                                          </p:stCondLst>
                                        </p:cTn>
                                        <p:tgtEl>
                                          <p:spTgt spid="17410"/>
                                        </p:tgtEl>
                                      </p:cBhvr>
                                      <p:to x="100000" y="100000"/>
                                    </p:animScale>
                                    <p:animScale>
                                      <p:cBhvr>
                                        <p:cTn id="19" dur="26">
                                          <p:stCondLst>
                                            <p:cond delay="1808"/>
                                          </p:stCondLst>
                                        </p:cTn>
                                        <p:tgtEl>
                                          <p:spTgt spid="17410"/>
                                        </p:tgtEl>
                                      </p:cBhvr>
                                      <p:to x="100000" y="95000"/>
                                    </p:animScale>
                                    <p:animScale>
                                      <p:cBhvr>
                                        <p:cTn id="20" dur="166" decel="50000">
                                          <p:stCondLst>
                                            <p:cond delay="1834"/>
                                          </p:stCondLst>
                                        </p:cTn>
                                        <p:tgtEl>
                                          <p:spTgt spid="17410"/>
                                        </p:tgtEl>
                                      </p:cBhvr>
                                      <p:to x="100000" y="100000"/>
                                    </p:animScale>
                                  </p:childTnLst>
                                </p:cTn>
                              </p:par>
                            </p:childTnLst>
                          </p:cTn>
                        </p:par>
                        <p:par>
                          <p:cTn id="21" fill="hold">
                            <p:stCondLst>
                              <p:cond delay="2000"/>
                            </p:stCondLst>
                            <p:childTnLst>
                              <p:par>
                                <p:cTn id="22" presetID="31" presetClass="exit" presetSubtype="0" fill="hold" nodeType="afterEffect">
                                  <p:stCondLst>
                                    <p:cond delay="0"/>
                                  </p:stCondLst>
                                  <p:childTnLst>
                                    <p:anim calcmode="lin" valueType="num">
                                      <p:cBhvr>
                                        <p:cTn id="23" dur="1000"/>
                                        <p:tgtEl>
                                          <p:spTgt spid="17"/>
                                        </p:tgtEl>
                                        <p:attrNameLst>
                                          <p:attrName>ppt_w</p:attrName>
                                        </p:attrNameLst>
                                      </p:cBhvr>
                                      <p:tavLst>
                                        <p:tav tm="0">
                                          <p:val>
                                            <p:strVal val="ppt_w"/>
                                          </p:val>
                                        </p:tav>
                                        <p:tav tm="100000">
                                          <p:val>
                                            <p:fltVal val="0"/>
                                          </p:val>
                                        </p:tav>
                                      </p:tavLst>
                                    </p:anim>
                                    <p:anim calcmode="lin" valueType="num">
                                      <p:cBhvr>
                                        <p:cTn id="24" dur="1000"/>
                                        <p:tgtEl>
                                          <p:spTgt spid="17"/>
                                        </p:tgtEl>
                                        <p:attrNameLst>
                                          <p:attrName>ppt_h</p:attrName>
                                        </p:attrNameLst>
                                      </p:cBhvr>
                                      <p:tavLst>
                                        <p:tav tm="0">
                                          <p:val>
                                            <p:strVal val="ppt_h"/>
                                          </p:val>
                                        </p:tav>
                                        <p:tav tm="100000">
                                          <p:val>
                                            <p:fltVal val="0"/>
                                          </p:val>
                                        </p:tav>
                                      </p:tavLst>
                                    </p:anim>
                                    <p:anim calcmode="lin" valueType="num">
                                      <p:cBhvr>
                                        <p:cTn id="25" dur="1000"/>
                                        <p:tgtEl>
                                          <p:spTgt spid="17"/>
                                        </p:tgtEl>
                                        <p:attrNameLst>
                                          <p:attrName>style.rotation</p:attrName>
                                        </p:attrNameLst>
                                      </p:cBhvr>
                                      <p:tavLst>
                                        <p:tav tm="0">
                                          <p:val>
                                            <p:fltVal val="0"/>
                                          </p:val>
                                        </p:tav>
                                        <p:tav tm="100000">
                                          <p:val>
                                            <p:fltVal val="90"/>
                                          </p:val>
                                        </p:tav>
                                      </p:tavLst>
                                    </p:anim>
                                    <p:animEffect transition="out" filter="fade">
                                      <p:cBhvr>
                                        <p:cTn id="26" dur="1000"/>
                                        <p:tgtEl>
                                          <p:spTgt spid="17"/>
                                        </p:tgtEl>
                                      </p:cBhvr>
                                    </p:animEffect>
                                    <p:set>
                                      <p:cBhvr>
                                        <p:cTn id="27" dur="1" fill="hold">
                                          <p:stCondLst>
                                            <p:cond delay="999"/>
                                          </p:stCondLst>
                                        </p:cTn>
                                        <p:tgtEl>
                                          <p:spTgt spid="17"/>
                                        </p:tgtEl>
                                        <p:attrNameLst>
                                          <p:attrName>style.visibility</p:attrName>
                                        </p:attrNameLst>
                                      </p:cBhvr>
                                      <p:to>
                                        <p:strVal val="hidden"/>
                                      </p:to>
                                    </p:set>
                                  </p:childTnLst>
                                </p:cTn>
                              </p:par>
                            </p:childTnLst>
                          </p:cTn>
                        </p:par>
                        <p:par>
                          <p:cTn id="28" fill="hold">
                            <p:stCondLst>
                              <p:cond delay="3000"/>
                            </p:stCondLst>
                            <p:childTnLst>
                              <p:par>
                                <p:cTn id="29" presetID="31" presetClass="exit" presetSubtype="0" fill="hold" nodeType="afterEffect">
                                  <p:stCondLst>
                                    <p:cond delay="0"/>
                                  </p:stCondLst>
                                  <p:childTnLst>
                                    <p:anim calcmode="lin" valueType="num">
                                      <p:cBhvr>
                                        <p:cTn id="30" dur="1000"/>
                                        <p:tgtEl>
                                          <p:spTgt spid="16"/>
                                        </p:tgtEl>
                                        <p:attrNameLst>
                                          <p:attrName>ppt_w</p:attrName>
                                        </p:attrNameLst>
                                      </p:cBhvr>
                                      <p:tavLst>
                                        <p:tav tm="0">
                                          <p:val>
                                            <p:strVal val="ppt_w"/>
                                          </p:val>
                                        </p:tav>
                                        <p:tav tm="100000">
                                          <p:val>
                                            <p:fltVal val="0"/>
                                          </p:val>
                                        </p:tav>
                                      </p:tavLst>
                                    </p:anim>
                                    <p:anim calcmode="lin" valueType="num">
                                      <p:cBhvr>
                                        <p:cTn id="31" dur="1000"/>
                                        <p:tgtEl>
                                          <p:spTgt spid="16"/>
                                        </p:tgtEl>
                                        <p:attrNameLst>
                                          <p:attrName>ppt_h</p:attrName>
                                        </p:attrNameLst>
                                      </p:cBhvr>
                                      <p:tavLst>
                                        <p:tav tm="0">
                                          <p:val>
                                            <p:strVal val="ppt_h"/>
                                          </p:val>
                                        </p:tav>
                                        <p:tav tm="100000">
                                          <p:val>
                                            <p:fltVal val="0"/>
                                          </p:val>
                                        </p:tav>
                                      </p:tavLst>
                                    </p:anim>
                                    <p:anim calcmode="lin" valueType="num">
                                      <p:cBhvr>
                                        <p:cTn id="32" dur="1000"/>
                                        <p:tgtEl>
                                          <p:spTgt spid="16"/>
                                        </p:tgtEl>
                                        <p:attrNameLst>
                                          <p:attrName>style.rotation</p:attrName>
                                        </p:attrNameLst>
                                      </p:cBhvr>
                                      <p:tavLst>
                                        <p:tav tm="0">
                                          <p:val>
                                            <p:fltVal val="0"/>
                                          </p:val>
                                        </p:tav>
                                        <p:tav tm="100000">
                                          <p:val>
                                            <p:fltVal val="90"/>
                                          </p:val>
                                        </p:tav>
                                      </p:tavLst>
                                    </p:anim>
                                    <p:animEffect transition="out" filter="fade">
                                      <p:cBhvr>
                                        <p:cTn id="33" dur="1000"/>
                                        <p:tgtEl>
                                          <p:spTgt spid="16"/>
                                        </p:tgtEl>
                                      </p:cBhvr>
                                    </p:animEffect>
                                    <p:set>
                                      <p:cBhvr>
                                        <p:cTn id="34" dur="1" fill="hold">
                                          <p:stCondLst>
                                            <p:cond delay="999"/>
                                          </p:stCondLst>
                                        </p:cTn>
                                        <p:tgtEl>
                                          <p:spTgt spid="16"/>
                                        </p:tgtEl>
                                        <p:attrNameLst>
                                          <p:attrName>style.visibility</p:attrName>
                                        </p:attrNameLst>
                                      </p:cBhvr>
                                      <p:to>
                                        <p:strVal val="hidden"/>
                                      </p:to>
                                    </p:set>
                                  </p:childTnLst>
                                </p:cTn>
                              </p:par>
                            </p:childTnLst>
                          </p:cTn>
                        </p:par>
                        <p:par>
                          <p:cTn id="35" fill="hold">
                            <p:stCondLst>
                              <p:cond delay="4000"/>
                            </p:stCondLst>
                            <p:childTnLst>
                              <p:par>
                                <p:cTn id="36" presetID="31" presetClass="exit" presetSubtype="0" fill="hold" nodeType="afterEffect">
                                  <p:stCondLst>
                                    <p:cond delay="0"/>
                                  </p:stCondLst>
                                  <p:childTnLst>
                                    <p:anim calcmode="lin" valueType="num">
                                      <p:cBhvr>
                                        <p:cTn id="37" dur="1000"/>
                                        <p:tgtEl>
                                          <p:spTgt spid="18"/>
                                        </p:tgtEl>
                                        <p:attrNameLst>
                                          <p:attrName>ppt_w</p:attrName>
                                        </p:attrNameLst>
                                      </p:cBhvr>
                                      <p:tavLst>
                                        <p:tav tm="0">
                                          <p:val>
                                            <p:strVal val="ppt_w"/>
                                          </p:val>
                                        </p:tav>
                                        <p:tav tm="100000">
                                          <p:val>
                                            <p:fltVal val="0"/>
                                          </p:val>
                                        </p:tav>
                                      </p:tavLst>
                                    </p:anim>
                                    <p:anim calcmode="lin" valueType="num">
                                      <p:cBhvr>
                                        <p:cTn id="38" dur="1000"/>
                                        <p:tgtEl>
                                          <p:spTgt spid="18"/>
                                        </p:tgtEl>
                                        <p:attrNameLst>
                                          <p:attrName>ppt_h</p:attrName>
                                        </p:attrNameLst>
                                      </p:cBhvr>
                                      <p:tavLst>
                                        <p:tav tm="0">
                                          <p:val>
                                            <p:strVal val="ppt_h"/>
                                          </p:val>
                                        </p:tav>
                                        <p:tav tm="100000">
                                          <p:val>
                                            <p:fltVal val="0"/>
                                          </p:val>
                                        </p:tav>
                                      </p:tavLst>
                                    </p:anim>
                                    <p:anim calcmode="lin" valueType="num">
                                      <p:cBhvr>
                                        <p:cTn id="39" dur="1000"/>
                                        <p:tgtEl>
                                          <p:spTgt spid="18"/>
                                        </p:tgtEl>
                                        <p:attrNameLst>
                                          <p:attrName>style.rotation</p:attrName>
                                        </p:attrNameLst>
                                      </p:cBhvr>
                                      <p:tavLst>
                                        <p:tav tm="0">
                                          <p:val>
                                            <p:fltVal val="0"/>
                                          </p:val>
                                        </p:tav>
                                        <p:tav tm="100000">
                                          <p:val>
                                            <p:fltVal val="90"/>
                                          </p:val>
                                        </p:tav>
                                      </p:tavLst>
                                    </p:anim>
                                    <p:animEffect transition="out" filter="fade">
                                      <p:cBhvr>
                                        <p:cTn id="40" dur="1000"/>
                                        <p:tgtEl>
                                          <p:spTgt spid="18"/>
                                        </p:tgtEl>
                                      </p:cBhvr>
                                    </p:animEffect>
                                    <p:set>
                                      <p:cBhvr>
                                        <p:cTn id="41" dur="1" fill="hold">
                                          <p:stCondLst>
                                            <p:cond delay="999"/>
                                          </p:stCondLst>
                                        </p:cTn>
                                        <p:tgtEl>
                                          <p:spTgt spid="18"/>
                                        </p:tgtEl>
                                        <p:attrNameLst>
                                          <p:attrName>style.visibility</p:attrName>
                                        </p:attrNameLst>
                                      </p:cBhvr>
                                      <p:to>
                                        <p:strVal val="hidden"/>
                                      </p:to>
                                    </p:set>
                                  </p:childTnLst>
                                </p:cTn>
                              </p:par>
                            </p:childTnLst>
                          </p:cTn>
                        </p:par>
                        <p:par>
                          <p:cTn id="42" fill="hold">
                            <p:stCondLst>
                              <p:cond delay="5000"/>
                            </p:stCondLst>
                            <p:childTnLst>
                              <p:par>
                                <p:cTn id="43" presetID="31" presetClass="exit" presetSubtype="0" fill="hold" nodeType="afterEffect">
                                  <p:stCondLst>
                                    <p:cond delay="0"/>
                                  </p:stCondLst>
                                  <p:childTnLst>
                                    <p:anim calcmode="lin" valueType="num">
                                      <p:cBhvr>
                                        <p:cTn id="44" dur="1000"/>
                                        <p:tgtEl>
                                          <p:spTgt spid="15"/>
                                        </p:tgtEl>
                                        <p:attrNameLst>
                                          <p:attrName>ppt_w</p:attrName>
                                        </p:attrNameLst>
                                      </p:cBhvr>
                                      <p:tavLst>
                                        <p:tav tm="0">
                                          <p:val>
                                            <p:strVal val="ppt_w"/>
                                          </p:val>
                                        </p:tav>
                                        <p:tav tm="100000">
                                          <p:val>
                                            <p:fltVal val="0"/>
                                          </p:val>
                                        </p:tav>
                                      </p:tavLst>
                                    </p:anim>
                                    <p:anim calcmode="lin" valueType="num">
                                      <p:cBhvr>
                                        <p:cTn id="45" dur="1000"/>
                                        <p:tgtEl>
                                          <p:spTgt spid="15"/>
                                        </p:tgtEl>
                                        <p:attrNameLst>
                                          <p:attrName>ppt_h</p:attrName>
                                        </p:attrNameLst>
                                      </p:cBhvr>
                                      <p:tavLst>
                                        <p:tav tm="0">
                                          <p:val>
                                            <p:strVal val="ppt_h"/>
                                          </p:val>
                                        </p:tav>
                                        <p:tav tm="100000">
                                          <p:val>
                                            <p:fltVal val="0"/>
                                          </p:val>
                                        </p:tav>
                                      </p:tavLst>
                                    </p:anim>
                                    <p:anim calcmode="lin" valueType="num">
                                      <p:cBhvr>
                                        <p:cTn id="46" dur="1000"/>
                                        <p:tgtEl>
                                          <p:spTgt spid="15"/>
                                        </p:tgtEl>
                                        <p:attrNameLst>
                                          <p:attrName>style.rotation</p:attrName>
                                        </p:attrNameLst>
                                      </p:cBhvr>
                                      <p:tavLst>
                                        <p:tav tm="0">
                                          <p:val>
                                            <p:fltVal val="0"/>
                                          </p:val>
                                        </p:tav>
                                        <p:tav tm="100000">
                                          <p:val>
                                            <p:fltVal val="90"/>
                                          </p:val>
                                        </p:tav>
                                      </p:tavLst>
                                    </p:anim>
                                    <p:animEffect transition="out" filter="fade">
                                      <p:cBhvr>
                                        <p:cTn id="47" dur="1000"/>
                                        <p:tgtEl>
                                          <p:spTgt spid="15"/>
                                        </p:tgtEl>
                                      </p:cBhvr>
                                    </p:animEffect>
                                    <p:set>
                                      <p:cBhvr>
                                        <p:cTn id="48" dur="1" fill="hold">
                                          <p:stCondLst>
                                            <p:cond delay="999"/>
                                          </p:stCondLst>
                                        </p:cTn>
                                        <p:tgtEl>
                                          <p:spTgt spid="15"/>
                                        </p:tgtEl>
                                        <p:attrNameLst>
                                          <p:attrName>style.visibility</p:attrName>
                                        </p:attrNameLst>
                                      </p:cBhvr>
                                      <p:to>
                                        <p:strVal val="hidden"/>
                                      </p:to>
                                    </p:set>
                                  </p:childTnLst>
                                </p:cTn>
                              </p:par>
                            </p:childTnLst>
                          </p:cTn>
                        </p:par>
                        <p:par>
                          <p:cTn id="49" fill="hold">
                            <p:stCondLst>
                              <p:cond delay="6000"/>
                            </p:stCondLst>
                            <p:childTnLst>
                              <p:par>
                                <p:cTn id="50" presetID="1" presetClass="exit" presetSubtype="0" fill="hold" nodeType="afterEffect">
                                  <p:stCondLst>
                                    <p:cond delay="0"/>
                                  </p:stCondLst>
                                  <p:childTnLst>
                                    <p:set>
                                      <p:cBhvr>
                                        <p:cTn id="51" dur="1" fill="hold">
                                          <p:stCondLst>
                                            <p:cond delay="0"/>
                                          </p:stCondLst>
                                        </p:cTn>
                                        <p:tgtEl>
                                          <p:spTgt spid="5"/>
                                        </p:tgtEl>
                                        <p:attrNameLst>
                                          <p:attrName>style.visibility</p:attrName>
                                        </p:attrNameLst>
                                      </p:cBhvr>
                                      <p:to>
                                        <p:strVal val="hidden"/>
                                      </p:to>
                                    </p:set>
                                  </p:childTnLst>
                                </p:cTn>
                              </p:par>
                            </p:childTnLst>
                          </p:cTn>
                        </p:par>
                        <p:par>
                          <p:cTn id="52" fill="hold">
                            <p:stCondLst>
                              <p:cond delay="6000"/>
                            </p:stCondLst>
                            <p:childTnLst>
                              <p:par>
                                <p:cTn id="53" presetID="10" presetClass="exit" presetSubtype="0" fill="hold" grpId="0" nodeType="after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childTnLst>
                          </p:cTn>
                        </p:par>
                        <p:par>
                          <p:cTn id="56" fill="hold">
                            <p:stCondLst>
                              <p:cond delay="6500"/>
                            </p:stCondLst>
                            <p:childTnLst>
                              <p:par>
                                <p:cTn id="57" presetID="42" presetClass="entr" presetSubtype="0" fill="hold" grpId="0" nodeType="afterEffect">
                                  <p:stCondLst>
                                    <p:cond delay="0"/>
                                  </p:stCondLst>
                                  <p:childTnLst>
                                    <p:set>
                                      <p:cBhvr>
                                        <p:cTn id="58" dur="1" fill="hold">
                                          <p:stCondLst>
                                            <p:cond delay="0"/>
                                          </p:stCondLst>
                                        </p:cTn>
                                        <p:tgtEl>
                                          <p:spTgt spid="3">
                                            <p:txEl>
                                              <p:pRg st="0" end="0"/>
                                            </p:txEl>
                                          </p:spTgt>
                                        </p:tgtEl>
                                        <p:attrNameLst>
                                          <p:attrName>style.visibility</p:attrName>
                                        </p:attrNameLst>
                                      </p:cBhvr>
                                      <p:to>
                                        <p:strVal val="visible"/>
                                      </p:to>
                                    </p:set>
                                    <p:animEffect transition="in" filter="fade">
                                      <p:cBhvr>
                                        <p:cTn id="59" dur="1000"/>
                                        <p:tgtEl>
                                          <p:spTgt spid="3">
                                            <p:txEl>
                                              <p:pRg st="0" end="0"/>
                                            </p:txEl>
                                          </p:spTgt>
                                        </p:tgtEl>
                                      </p:cBhvr>
                                    </p:animEffect>
                                    <p:anim calcmode="lin" valueType="num">
                                      <p:cBhvr>
                                        <p:cTn id="6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7500"/>
                            </p:stCondLst>
                            <p:childTnLst>
                              <p:par>
                                <p:cTn id="63" presetID="42" presetClass="entr" presetSubtype="0" fill="hold" grpId="0" nodeType="after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fade">
                                      <p:cBhvr>
                                        <p:cTn id="65" dur="1000"/>
                                        <p:tgtEl>
                                          <p:spTgt spid="3">
                                            <p:txEl>
                                              <p:pRg st="2" end="2"/>
                                            </p:txEl>
                                          </p:spTgt>
                                        </p:tgtEl>
                                      </p:cBhvr>
                                    </p:animEffect>
                                    <p:anim calcmode="lin" valueType="num">
                                      <p:cBhvr>
                                        <p:cTn id="6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42"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childTnLst>
                          </p:cTn>
                        </p:par>
                        <p:par>
                          <p:cTn id="74" fill="hold">
                            <p:stCondLst>
                              <p:cond delay="9500"/>
                            </p:stCondLst>
                            <p:childTnLst>
                              <p:par>
                                <p:cTn id="75" presetID="53" presetClass="entr" presetSubtype="16" fill="hold" grpId="1"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Effect transition="in" filter="fade">
                                      <p:cBhvr>
                                        <p:cTn id="79" dur="500"/>
                                        <p:tgtEl>
                                          <p:spTgt spid="9"/>
                                        </p:tgtEl>
                                      </p:cBhvr>
                                    </p:animEffect>
                                  </p:childTnLst>
                                </p:cTn>
                              </p:par>
                            </p:childTnLst>
                          </p:cTn>
                        </p:par>
                        <p:par>
                          <p:cTn id="80" fill="hold">
                            <p:stCondLst>
                              <p:cond delay="10000"/>
                            </p:stCondLst>
                            <p:childTnLst>
                              <p:par>
                                <p:cTn id="81" presetID="53" presetClass="entr" presetSubtype="16" fill="hold" nodeType="after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p:cTn id="83" dur="900" fill="hold"/>
                                        <p:tgtEl>
                                          <p:spTgt spid="15"/>
                                        </p:tgtEl>
                                        <p:attrNameLst>
                                          <p:attrName>ppt_w</p:attrName>
                                        </p:attrNameLst>
                                      </p:cBhvr>
                                      <p:tavLst>
                                        <p:tav tm="0">
                                          <p:val>
                                            <p:fltVal val="0"/>
                                          </p:val>
                                        </p:tav>
                                        <p:tav tm="100000">
                                          <p:val>
                                            <p:strVal val="#ppt_w"/>
                                          </p:val>
                                        </p:tav>
                                      </p:tavLst>
                                    </p:anim>
                                    <p:anim calcmode="lin" valueType="num">
                                      <p:cBhvr>
                                        <p:cTn id="84" dur="900" fill="hold"/>
                                        <p:tgtEl>
                                          <p:spTgt spid="15"/>
                                        </p:tgtEl>
                                        <p:attrNameLst>
                                          <p:attrName>ppt_h</p:attrName>
                                        </p:attrNameLst>
                                      </p:cBhvr>
                                      <p:tavLst>
                                        <p:tav tm="0">
                                          <p:val>
                                            <p:fltVal val="0"/>
                                          </p:val>
                                        </p:tav>
                                        <p:tav tm="100000">
                                          <p:val>
                                            <p:strVal val="#ppt_h"/>
                                          </p:val>
                                        </p:tav>
                                      </p:tavLst>
                                    </p:anim>
                                    <p:animEffect transition="in" filter="fade">
                                      <p:cBhvr>
                                        <p:cTn id="85" dur="900"/>
                                        <p:tgtEl>
                                          <p:spTgt spid="15"/>
                                        </p:tgtEl>
                                      </p:cBhvr>
                                    </p:animEffect>
                                  </p:childTnLst>
                                </p:cTn>
                              </p:par>
                            </p:childTnLst>
                          </p:cTn>
                        </p:par>
                        <p:par>
                          <p:cTn id="86" fill="hold">
                            <p:stCondLst>
                              <p:cond delay="10900"/>
                            </p:stCondLst>
                            <p:childTnLst>
                              <p:par>
                                <p:cTn id="87" presetID="53" presetClass="entr" presetSubtype="16"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500" fill="hold"/>
                                        <p:tgtEl>
                                          <p:spTgt spid="17"/>
                                        </p:tgtEl>
                                        <p:attrNameLst>
                                          <p:attrName>ppt_w</p:attrName>
                                        </p:attrNameLst>
                                      </p:cBhvr>
                                      <p:tavLst>
                                        <p:tav tm="0">
                                          <p:val>
                                            <p:fltVal val="0"/>
                                          </p:val>
                                        </p:tav>
                                        <p:tav tm="100000">
                                          <p:val>
                                            <p:strVal val="#ppt_w"/>
                                          </p:val>
                                        </p:tav>
                                      </p:tavLst>
                                    </p:anim>
                                    <p:anim calcmode="lin" valueType="num">
                                      <p:cBhvr>
                                        <p:cTn id="90" dur="500" fill="hold"/>
                                        <p:tgtEl>
                                          <p:spTgt spid="17"/>
                                        </p:tgtEl>
                                        <p:attrNameLst>
                                          <p:attrName>ppt_h</p:attrName>
                                        </p:attrNameLst>
                                      </p:cBhvr>
                                      <p:tavLst>
                                        <p:tav tm="0">
                                          <p:val>
                                            <p:fltVal val="0"/>
                                          </p:val>
                                        </p:tav>
                                        <p:tav tm="100000">
                                          <p:val>
                                            <p:strVal val="#ppt_h"/>
                                          </p:val>
                                        </p:tav>
                                      </p:tavLst>
                                    </p:anim>
                                    <p:animEffect transition="in" filter="fade">
                                      <p:cBhvr>
                                        <p:cTn id="91" dur="500"/>
                                        <p:tgtEl>
                                          <p:spTgt spid="17"/>
                                        </p:tgtEl>
                                      </p:cBhvr>
                                    </p:animEffect>
                                  </p:childTnLst>
                                </p:cTn>
                              </p:par>
                            </p:childTnLst>
                          </p:cTn>
                        </p:par>
                        <p:par>
                          <p:cTn id="92" fill="hold">
                            <p:stCondLst>
                              <p:cond delay="11400"/>
                            </p:stCondLst>
                            <p:childTnLst>
                              <p:par>
                                <p:cTn id="93" presetID="53" presetClass="entr" presetSubtype="16" fill="hold" nodeType="after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p:cTn id="95" dur="500" fill="hold"/>
                                        <p:tgtEl>
                                          <p:spTgt spid="18"/>
                                        </p:tgtEl>
                                        <p:attrNameLst>
                                          <p:attrName>ppt_w</p:attrName>
                                        </p:attrNameLst>
                                      </p:cBhvr>
                                      <p:tavLst>
                                        <p:tav tm="0">
                                          <p:val>
                                            <p:fltVal val="0"/>
                                          </p:val>
                                        </p:tav>
                                        <p:tav tm="100000">
                                          <p:val>
                                            <p:strVal val="#ppt_w"/>
                                          </p:val>
                                        </p:tav>
                                      </p:tavLst>
                                    </p:anim>
                                    <p:anim calcmode="lin" valueType="num">
                                      <p:cBhvr>
                                        <p:cTn id="96" dur="500" fill="hold"/>
                                        <p:tgtEl>
                                          <p:spTgt spid="18"/>
                                        </p:tgtEl>
                                        <p:attrNameLst>
                                          <p:attrName>ppt_h</p:attrName>
                                        </p:attrNameLst>
                                      </p:cBhvr>
                                      <p:tavLst>
                                        <p:tav tm="0">
                                          <p:val>
                                            <p:fltVal val="0"/>
                                          </p:val>
                                        </p:tav>
                                        <p:tav tm="100000">
                                          <p:val>
                                            <p:strVal val="#ppt_h"/>
                                          </p:val>
                                        </p:tav>
                                      </p:tavLst>
                                    </p:anim>
                                    <p:animEffect transition="in" filter="fade">
                                      <p:cBhvr>
                                        <p:cTn id="97" dur="500"/>
                                        <p:tgtEl>
                                          <p:spTgt spid="18"/>
                                        </p:tgtEl>
                                      </p:cBhvr>
                                    </p:animEffect>
                                  </p:childTnLst>
                                </p:cTn>
                              </p:par>
                            </p:childTnLst>
                          </p:cTn>
                        </p:par>
                        <p:par>
                          <p:cTn id="98" fill="hold">
                            <p:stCondLst>
                              <p:cond delay="11900"/>
                            </p:stCondLst>
                            <p:childTnLst>
                              <p:par>
                                <p:cTn id="99" presetID="53" presetClass="entr" presetSubtype="16" fill="hold" nodeType="after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Effect transition="in" filter="fade">
                                      <p:cBhvr>
                                        <p:cTn id="103" dur="500"/>
                                        <p:tgtEl>
                                          <p:spTgt spid="16"/>
                                        </p:tgtEl>
                                      </p:cBhvr>
                                    </p:animEffect>
                                  </p:childTnLst>
                                </p:cTn>
                              </p:par>
                            </p:childTnLst>
                          </p:cTn>
                        </p:par>
                        <p:par>
                          <p:cTn id="104" fill="hold">
                            <p:stCondLst>
                              <p:cond delay="12400"/>
                            </p:stCondLst>
                            <p:childTnLst>
                              <p:par>
                                <p:cTn id="105" presetID="1" presetClass="entr" presetSubtype="0" fill="hold" nodeType="afterEffect">
                                  <p:stCondLst>
                                    <p:cond delay="0"/>
                                  </p:stCondLst>
                                  <p:childTnLst>
                                    <p:set>
                                      <p:cBhvr>
                                        <p:cTn id="10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3" grpId="0" build="p"/>
      <p:bldP spid="2" grpId="0"/>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rgbClr val="FF0000"/>
                </a:solidFill>
                <a:latin typeface="Arial" panose="020B0604020202020204" pitchFamily="34" charset="0"/>
                <a:cs typeface="Arial" panose="020B0604020202020204" pitchFamily="34" charset="0"/>
              </a:rPr>
              <a:t>Healthy-Me Snapshot Survey</a:t>
            </a:r>
            <a:endParaRPr lang="en-US" sz="36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spcBef>
                <a:spcPts val="600"/>
              </a:spcBef>
              <a:spcAft>
                <a:spcPts val="0"/>
              </a:spcAft>
              <a:buSzPct val="100000"/>
              <a:buBlip>
                <a:blip r:embed="rId2"/>
              </a:buBlip>
            </a:pPr>
            <a:r>
              <a:rPr lang="en-US" sz="2800" dirty="0" smtClean="0">
                <a:latin typeface="Arial" panose="020B0604020202020204" pitchFamily="34" charset="0"/>
                <a:cs typeface="Arial" panose="020B0604020202020204" pitchFamily="34" charset="0"/>
              </a:rPr>
              <a:t>A brief, self-report survey administered to students in HC high schools</a:t>
            </a:r>
          </a:p>
          <a:p>
            <a:pPr lvl="1">
              <a:spcBef>
                <a:spcPts val="600"/>
              </a:spcBef>
              <a:spcAft>
                <a:spcPts val="0"/>
              </a:spcAft>
              <a:buSzPct val="100000"/>
              <a:buBlip>
                <a:blip r:embed="rId2"/>
              </a:buBlip>
            </a:pPr>
            <a:r>
              <a:rPr lang="en-US" sz="2400" dirty="0" smtClean="0">
                <a:latin typeface="Arial" panose="020B0604020202020204" pitchFamily="34" charset="0"/>
                <a:cs typeface="Arial" panose="020B0604020202020204" pitchFamily="34" charset="0"/>
              </a:rPr>
              <a:t>Used </a:t>
            </a:r>
            <a:r>
              <a:rPr lang="en-US" sz="2400" dirty="0">
                <a:latin typeface="Arial" panose="020B0604020202020204" pitchFamily="34" charset="0"/>
                <a:cs typeface="Arial" panose="020B0604020202020204" pitchFamily="34" charset="0"/>
              </a:rPr>
              <a:t>as part of a classroom activity to provide students with feedback messages that will help students set SMART Goals and initiate behavior change related to the </a:t>
            </a:r>
            <a:r>
              <a:rPr lang="en-US" sz="2400" dirty="0" smtClean="0">
                <a:latin typeface="Arial" panose="020B0604020202020204" pitchFamily="34" charset="0"/>
                <a:cs typeface="Arial" panose="020B0604020202020204" pitchFamily="34" charset="0"/>
              </a:rPr>
              <a:t>USDA Dietary Guidelines </a:t>
            </a:r>
            <a:r>
              <a:rPr lang="en-US" sz="2400" dirty="0">
                <a:latin typeface="Arial" panose="020B0604020202020204" pitchFamily="34" charset="0"/>
                <a:cs typeface="Arial" panose="020B0604020202020204" pitchFamily="34" charset="0"/>
              </a:rPr>
              <a:t>and mental </a:t>
            </a:r>
            <a:r>
              <a:rPr lang="en-US" sz="2400" dirty="0" smtClean="0">
                <a:latin typeface="Arial" panose="020B0604020202020204" pitchFamily="34" charset="0"/>
                <a:cs typeface="Arial" panose="020B0604020202020204" pitchFamily="34" charset="0"/>
              </a:rPr>
              <a:t>resilience.</a:t>
            </a:r>
          </a:p>
          <a:p>
            <a:pPr lvl="1">
              <a:spcBef>
                <a:spcPts val="600"/>
              </a:spcBef>
              <a:spcAft>
                <a:spcPts val="0"/>
              </a:spcAft>
              <a:buSzPct val="100000"/>
              <a:buBlip>
                <a:blip r:embed="rId2"/>
              </a:buBlip>
            </a:pPr>
            <a:r>
              <a:rPr lang="en-US" sz="2400" dirty="0" smtClean="0">
                <a:latin typeface="Arial" panose="020B0604020202020204" pitchFamily="34" charset="0"/>
                <a:cs typeface="Arial" panose="020B0604020202020204" pitchFamily="34" charset="0"/>
              </a:rPr>
              <a:t>Target population: All </a:t>
            </a:r>
            <a:r>
              <a:rPr lang="en-US" sz="2400" dirty="0">
                <a:latin typeface="Arial" panose="020B0604020202020204" pitchFamily="34" charset="0"/>
                <a:cs typeface="Arial" panose="020B0604020202020204" pitchFamily="34" charset="0"/>
              </a:rPr>
              <a:t>students, male and female, aged 13-21 who are exposed to the </a:t>
            </a:r>
            <a:r>
              <a:rPr lang="en-US" sz="2400" dirty="0" err="1">
                <a:latin typeface="Arial" panose="020B0604020202020204" pitchFamily="34" charset="0"/>
                <a:cs typeface="Arial" panose="020B0604020202020204" pitchFamily="34" charset="0"/>
              </a:rPr>
              <a:t>HealthCorps</a:t>
            </a:r>
            <a:r>
              <a:rPr lang="en-US" sz="2400" dirty="0">
                <a:latin typeface="Arial" panose="020B0604020202020204" pitchFamily="34" charset="0"/>
                <a:cs typeface="Arial" panose="020B0604020202020204" pitchFamily="34" charset="0"/>
              </a:rPr>
              <a:t> core curriculum. </a:t>
            </a:r>
            <a:endParaRPr lang="en-US" sz="2400" dirty="0" smtClean="0">
              <a:latin typeface="Arial" panose="020B0604020202020204" pitchFamily="34" charset="0"/>
              <a:cs typeface="Arial" panose="020B0604020202020204" pitchFamily="34" charset="0"/>
            </a:endParaRPr>
          </a:p>
          <a:p>
            <a:pPr lvl="1">
              <a:spcBef>
                <a:spcPts val="600"/>
              </a:spcBef>
              <a:spcAft>
                <a:spcPts val="0"/>
              </a:spcAft>
              <a:buSzPct val="100000"/>
              <a:buBlip>
                <a:blip r:embed="rId2"/>
              </a:buBlip>
            </a:pPr>
            <a:r>
              <a:rPr lang="en-US" sz="2400" dirty="0" smtClean="0">
                <a:latin typeface="Arial" panose="020B0604020202020204" pitchFamily="34" charset="0"/>
                <a:cs typeface="Arial" panose="020B0604020202020204" pitchFamily="34" charset="0"/>
              </a:rPr>
              <a:t>Sample size: Approximately 100 </a:t>
            </a:r>
            <a:r>
              <a:rPr lang="en-US" sz="2400" dirty="0">
                <a:latin typeface="Arial" panose="020B0604020202020204" pitchFamily="34" charset="0"/>
                <a:cs typeface="Arial" panose="020B0604020202020204" pitchFamily="34" charset="0"/>
              </a:rPr>
              <a:t>to 200 students per </a:t>
            </a:r>
            <a:r>
              <a:rPr lang="en-US" sz="2400" dirty="0" smtClean="0">
                <a:latin typeface="Arial" panose="020B0604020202020204" pitchFamily="34" charset="0"/>
                <a:cs typeface="Arial" panose="020B0604020202020204" pitchFamily="34" charset="0"/>
              </a:rPr>
              <a:t>school</a:t>
            </a:r>
          </a:p>
          <a:p>
            <a:pPr>
              <a:spcBef>
                <a:spcPts val="600"/>
              </a:spcBef>
              <a:spcAft>
                <a:spcPts val="0"/>
              </a:spcAft>
              <a:buSzPct val="100000"/>
              <a:buBlip>
                <a:blip r:embed="rId2"/>
              </a:buBlip>
            </a:pPr>
            <a:r>
              <a:rPr lang="en-US" sz="2800" dirty="0" smtClean="0">
                <a:latin typeface="Arial" panose="020B0604020202020204" pitchFamily="34" charset="0"/>
                <a:cs typeface="Arial" panose="020B0604020202020204" pitchFamily="34" charset="0"/>
              </a:rPr>
              <a:t>Aggregate (school-level) reports can be used to guide selection of Café-O-Yeas and other school-wide wellness programming initiatives</a:t>
            </a:r>
            <a:endParaRPr lang="en-US" sz="2800" dirty="0"/>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17</a:t>
            </a:fld>
            <a:endParaRPr lang="en-US"/>
          </a:p>
        </p:txBody>
      </p:sp>
    </p:spTree>
    <p:extLst>
      <p:ext uri="{BB962C8B-B14F-4D97-AF65-F5344CB8AC3E}">
        <p14:creationId xmlns:p14="http://schemas.microsoft.com/office/powerpoint/2010/main" val="3344184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olidFill>
                  <a:srgbClr val="FF0000"/>
                </a:solidFill>
                <a:latin typeface="Arial" panose="020B0604020202020204" pitchFamily="34" charset="0"/>
                <a:cs typeface="Arial" panose="020B0604020202020204" pitchFamily="34" charset="0"/>
              </a:rPr>
              <a:t>Healthy-Me Snapshot </a:t>
            </a:r>
            <a:r>
              <a:rPr lang="en-US" sz="3600" dirty="0" smtClean="0">
                <a:solidFill>
                  <a:srgbClr val="FF0000"/>
                </a:solidFill>
                <a:latin typeface="Arial" panose="020B0604020202020204" pitchFamily="34" charset="0"/>
                <a:cs typeface="Arial" panose="020B0604020202020204" pitchFamily="34" charset="0"/>
              </a:rPr>
              <a:t>Survey Data Collection </a:t>
            </a:r>
            <a:r>
              <a:rPr lang="en-US" sz="2400" dirty="0" smtClean="0">
                <a:solidFill>
                  <a:srgbClr val="FF0000"/>
                </a:solidFill>
                <a:latin typeface="Arial" panose="020B0604020202020204" pitchFamily="34" charset="0"/>
                <a:cs typeface="Arial" panose="020B0604020202020204" pitchFamily="34" charset="0"/>
              </a:rPr>
              <a:t>(Fall 2016)</a:t>
            </a:r>
            <a:endParaRPr lang="en-US" sz="2400" dirty="0"/>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18</a:t>
            </a:fld>
            <a:endParaRPr lang="en-US"/>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8249" y="1439157"/>
            <a:ext cx="7055607" cy="4240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79" y="1439158"/>
            <a:ext cx="3457033" cy="514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2772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2" y="188093"/>
            <a:ext cx="12096050" cy="6201942"/>
          </a:xfrm>
          <a:prstGeom prst="rect">
            <a:avLst/>
          </a:prstGeom>
        </p:spPr>
      </p:pic>
      <p:sp>
        <p:nvSpPr>
          <p:cNvPr id="2" name="TextBox 1"/>
          <p:cNvSpPr txBox="1"/>
          <p:nvPr/>
        </p:nvSpPr>
        <p:spPr>
          <a:xfrm>
            <a:off x="247410" y="6293213"/>
            <a:ext cx="966931" cy="369332"/>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Sample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9652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dirty="0" smtClean="0">
                <a:solidFill>
                  <a:srgbClr val="FF0000"/>
                </a:solidFill>
              </a:rPr>
              <a:t>NIH Project Overview</a:t>
            </a:r>
            <a:endParaRPr lang="en-US" sz="4000" dirty="0">
              <a:solidFill>
                <a:srgbClr val="FF0000"/>
              </a:solidFill>
            </a:endParaRPr>
          </a:p>
        </p:txBody>
      </p:sp>
      <p:sp>
        <p:nvSpPr>
          <p:cNvPr id="3" name="Content Placeholder 2"/>
          <p:cNvSpPr>
            <a:spLocks noGrp="1"/>
          </p:cNvSpPr>
          <p:nvPr>
            <p:ph idx="1"/>
          </p:nvPr>
        </p:nvSpPr>
        <p:spPr/>
        <p:txBody>
          <a:bodyPr/>
          <a:lstStyle/>
          <a:p>
            <a:pPr lvl="0">
              <a:spcBef>
                <a:spcPts val="600"/>
              </a:spcBef>
              <a:spcAft>
                <a:spcPts val="600"/>
              </a:spcAft>
              <a:buSzPct val="100000"/>
              <a:buBlip>
                <a:blip r:embed="rId3"/>
              </a:buBlip>
            </a:pPr>
            <a:r>
              <a:rPr lang="en-US" sz="2800" dirty="0" smtClean="0">
                <a:latin typeface="Avenir Black"/>
                <a:cs typeface="Avenir Black"/>
              </a:rPr>
              <a:t>In </a:t>
            </a:r>
            <a:r>
              <a:rPr lang="en-US" sz="2800" dirty="0">
                <a:latin typeface="Avenir Black"/>
                <a:cs typeface="Avenir Black"/>
              </a:rPr>
              <a:t>partnership with </a:t>
            </a:r>
            <a:r>
              <a:rPr lang="en-US" sz="2800" i="1" dirty="0" err="1">
                <a:solidFill>
                  <a:srgbClr val="FF0000"/>
                </a:solidFill>
                <a:latin typeface="Avenir Black"/>
                <a:cs typeface="Avenir Black"/>
              </a:rPr>
              <a:t>HealthCorps</a:t>
            </a:r>
            <a:r>
              <a:rPr lang="en-US" sz="2800" dirty="0">
                <a:latin typeface="Avenir Black"/>
                <a:cs typeface="Avenir Black"/>
              </a:rPr>
              <a:t> and </a:t>
            </a:r>
            <a:r>
              <a:rPr lang="en-US" sz="2800" i="1" dirty="0" err="1">
                <a:solidFill>
                  <a:srgbClr val="FF0000"/>
                </a:solidFill>
                <a:latin typeface="Avenir Black"/>
                <a:cs typeface="Avenir Black"/>
              </a:rPr>
              <a:t>FamilyCook</a:t>
            </a:r>
            <a:r>
              <a:rPr lang="en-US" sz="2800" i="1" dirty="0">
                <a:solidFill>
                  <a:srgbClr val="FF0000"/>
                </a:solidFill>
                <a:latin typeface="Avenir Black"/>
                <a:cs typeface="Avenir Black"/>
              </a:rPr>
              <a:t> Productions</a:t>
            </a:r>
            <a:r>
              <a:rPr lang="en-US" sz="2800" dirty="0">
                <a:latin typeface="Avenir Black"/>
                <a:cs typeface="Avenir Black"/>
              </a:rPr>
              <a:t>, our 4</a:t>
            </a:r>
            <a:r>
              <a:rPr lang="en-US" sz="2800" dirty="0" smtClean="0">
                <a:latin typeface="Avenir Black"/>
                <a:cs typeface="Avenir Black"/>
              </a:rPr>
              <a:t>-year NIH-funded </a:t>
            </a:r>
            <a:r>
              <a:rPr lang="en-US" sz="2800" dirty="0">
                <a:latin typeface="Avenir Black"/>
                <a:cs typeface="Avenir Black"/>
              </a:rPr>
              <a:t>study aims to:</a:t>
            </a:r>
          </a:p>
          <a:p>
            <a:pPr lvl="1">
              <a:spcBef>
                <a:spcPts val="600"/>
              </a:spcBef>
              <a:spcAft>
                <a:spcPts val="600"/>
              </a:spcAft>
              <a:buSzPct val="100000"/>
              <a:buBlip>
                <a:blip r:embed="rId3"/>
              </a:buBlip>
            </a:pPr>
            <a:r>
              <a:rPr lang="en-US" sz="2400" dirty="0" smtClean="0"/>
              <a:t>Support </a:t>
            </a:r>
            <a:r>
              <a:rPr lang="en-US" sz="2400" dirty="0"/>
              <a:t>healthy choices and behaviors (</a:t>
            </a:r>
            <a:r>
              <a:rPr lang="en-US" sz="2400" dirty="0" smtClean="0"/>
              <a:t>diet, exercise, mental resilience) </a:t>
            </a:r>
            <a:r>
              <a:rPr lang="en-US" sz="2400" dirty="0"/>
              <a:t>via </a:t>
            </a:r>
            <a:r>
              <a:rPr lang="en-US" sz="2400" dirty="0">
                <a:solidFill>
                  <a:srgbClr val="FF0000"/>
                </a:solidFill>
              </a:rPr>
              <a:t>skill-building </a:t>
            </a:r>
            <a:r>
              <a:rPr lang="en-US" sz="2400" dirty="0" smtClean="0">
                <a:solidFill>
                  <a:srgbClr val="FF0000"/>
                </a:solidFill>
              </a:rPr>
              <a:t>wellness programming for students</a:t>
            </a:r>
            <a:endParaRPr lang="en-US" sz="2400" dirty="0">
              <a:solidFill>
                <a:srgbClr val="FF0000"/>
              </a:solidFill>
            </a:endParaRPr>
          </a:p>
          <a:p>
            <a:pPr lvl="1">
              <a:spcBef>
                <a:spcPts val="600"/>
              </a:spcBef>
              <a:spcAft>
                <a:spcPts val="600"/>
              </a:spcAft>
              <a:buSzPct val="100000"/>
              <a:buBlip>
                <a:blip r:embed="rId3"/>
              </a:buBlip>
            </a:pPr>
            <a:r>
              <a:rPr lang="en-US" sz="2400" dirty="0"/>
              <a:t>Build </a:t>
            </a:r>
            <a:r>
              <a:rPr lang="en-US" sz="2400" dirty="0">
                <a:solidFill>
                  <a:srgbClr val="FF0000"/>
                </a:solidFill>
              </a:rPr>
              <a:t>collaborative capacity </a:t>
            </a:r>
            <a:r>
              <a:rPr lang="en-US" sz="2400" dirty="0" smtClean="0">
                <a:solidFill>
                  <a:srgbClr val="FF0000"/>
                </a:solidFill>
              </a:rPr>
              <a:t>among stakeholders </a:t>
            </a:r>
            <a:r>
              <a:rPr lang="en-US" sz="2400" dirty="0" smtClean="0"/>
              <a:t>to foster sustainability </a:t>
            </a:r>
            <a:r>
              <a:rPr lang="en-US" sz="2400" dirty="0"/>
              <a:t>of </a:t>
            </a:r>
            <a:r>
              <a:rPr lang="en-US" sz="2400" dirty="0" smtClean="0"/>
              <a:t>school-level wellness </a:t>
            </a:r>
            <a:endParaRPr lang="en-US" sz="2400" dirty="0"/>
          </a:p>
          <a:p>
            <a:pPr lvl="1">
              <a:spcBef>
                <a:spcPts val="600"/>
              </a:spcBef>
              <a:spcAft>
                <a:spcPts val="600"/>
              </a:spcAft>
              <a:buSzPct val="100000"/>
              <a:buBlip>
                <a:blip r:embed="rId3"/>
              </a:buBlip>
            </a:pPr>
            <a:r>
              <a:rPr lang="en-US" sz="2400" dirty="0"/>
              <a:t>Use </a:t>
            </a:r>
            <a:r>
              <a:rPr lang="en-US" sz="2400" dirty="0">
                <a:solidFill>
                  <a:srgbClr val="FF0000"/>
                </a:solidFill>
              </a:rPr>
              <a:t>systems thinking </a:t>
            </a:r>
            <a:r>
              <a:rPr lang="en-US" sz="2400" dirty="0"/>
              <a:t>to guide planning, implementation, and evaluation of both </a:t>
            </a:r>
            <a:r>
              <a:rPr lang="en-US" sz="2400" i="1" dirty="0">
                <a:solidFill>
                  <a:srgbClr val="FF0000"/>
                </a:solidFill>
              </a:rPr>
              <a:t>student-level</a:t>
            </a:r>
            <a:r>
              <a:rPr lang="en-US" sz="2400" dirty="0"/>
              <a:t> and </a:t>
            </a:r>
            <a:r>
              <a:rPr lang="en-US" sz="2400" i="1" dirty="0">
                <a:solidFill>
                  <a:srgbClr val="FF0000"/>
                </a:solidFill>
              </a:rPr>
              <a:t>school-level wellness </a:t>
            </a:r>
            <a:r>
              <a:rPr lang="en-US" sz="2400" i="1" dirty="0" smtClean="0">
                <a:solidFill>
                  <a:srgbClr val="FF0000"/>
                </a:solidFill>
              </a:rPr>
              <a:t>programming</a:t>
            </a:r>
            <a:endParaRPr lang="en-US" sz="2400" dirty="0" smtClean="0"/>
          </a:p>
          <a:p>
            <a:pPr lvl="1">
              <a:spcBef>
                <a:spcPts val="600"/>
              </a:spcBef>
              <a:spcAft>
                <a:spcPts val="600"/>
              </a:spcAft>
              <a:buSzPct val="100000"/>
              <a:buBlip>
                <a:blip r:embed="rId3"/>
              </a:buBlip>
            </a:pPr>
            <a:endParaRPr lang="en-US" sz="2400" i="1" dirty="0" smtClean="0">
              <a:solidFill>
                <a:srgbClr val="FF0000"/>
              </a:solidFill>
            </a:endParaRPr>
          </a:p>
          <a:p>
            <a:pPr marL="0" lvl="0" indent="0">
              <a:buNone/>
            </a:pPr>
            <a:endParaRPr lang="en-US" dirty="0" smtClean="0"/>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2</a:t>
            </a:fld>
            <a:endParaRPr lang="en-US"/>
          </a:p>
        </p:txBody>
      </p:sp>
      <p:sp>
        <p:nvSpPr>
          <p:cNvPr id="5" name="Rectangle 4"/>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5502" y="100472"/>
            <a:ext cx="2681169" cy="1419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959969"/>
      </p:ext>
    </p:extLst>
  </p:cSld>
  <p:clrMapOvr>
    <a:masterClrMapping/>
  </p:clrMapOvr>
  <p:timing>
    <p:tnLst>
      <p:par>
        <p:cTn id="1" dur="indefinite" restart="never" nodeType="tmRoot"/>
      </p:par>
    </p:tnLst>
    <p:bldLst>
      <p:bldP spid="5" grpId="0"/>
      <p:bldP spid="5" grpId="1"/>
      <p:bldP spid="5" grpId="2"/>
      <p:bldP spid="5" grpId="3"/>
      <p:bldP spid="5" grpId="4"/>
      <p:bldP spid="5" grpId="5"/>
      <p:bldP spid="5" grpId="6"/>
      <p:bldP spid="5" grpId="7"/>
      <p:bldP spid="5" grpId="8"/>
      <p:bldP spid="5" grpId="9"/>
      <p:bldP spid="5" grpId="10"/>
      <p:bldP spid="5" grpId="11"/>
      <p:bldP spid="5" grpId="1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A02E2DB-D72B-0143-9C3C-B10D977E04E5}" type="slidenum">
              <a:rPr lang="en-US" smtClean="0"/>
              <a:pPr>
                <a:defRPr/>
              </a:pPr>
              <a:t>20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47" y="245927"/>
            <a:ext cx="11973672" cy="3991224"/>
          </a:xfrm>
          <a:prstGeom prst="rect">
            <a:avLst/>
          </a:prstGeom>
        </p:spPr>
      </p:pic>
      <p:sp>
        <p:nvSpPr>
          <p:cNvPr id="5" name="TextBox 4"/>
          <p:cNvSpPr txBox="1"/>
          <p:nvPr/>
        </p:nvSpPr>
        <p:spPr>
          <a:xfrm>
            <a:off x="247410" y="6293213"/>
            <a:ext cx="966931" cy="369332"/>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Sample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98785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A02E2DB-D72B-0143-9C3C-B10D977E04E5}" type="slidenum">
              <a:rPr lang="en-US" smtClean="0"/>
              <a:pPr>
                <a:defRPr/>
              </a:pPr>
              <a:t>21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92" y="103227"/>
            <a:ext cx="9262029" cy="6412707"/>
          </a:xfrm>
          <a:prstGeom prst="rect">
            <a:avLst/>
          </a:prstGeom>
        </p:spPr>
      </p:pic>
      <p:sp>
        <p:nvSpPr>
          <p:cNvPr id="4" name="TextBox 3"/>
          <p:cNvSpPr txBox="1"/>
          <p:nvPr/>
        </p:nvSpPr>
        <p:spPr>
          <a:xfrm>
            <a:off x="247410" y="6293213"/>
            <a:ext cx="966931" cy="369332"/>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Sample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67365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A02E2DB-D72B-0143-9C3C-B10D977E04E5}" type="slidenum">
              <a:rPr lang="en-US" smtClean="0"/>
              <a:pPr>
                <a:defRPr/>
              </a:pPr>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736" y="80671"/>
            <a:ext cx="9294608" cy="6435264"/>
          </a:xfrm>
          <a:prstGeom prst="rect">
            <a:avLst/>
          </a:prstGeom>
        </p:spPr>
      </p:pic>
      <p:sp>
        <p:nvSpPr>
          <p:cNvPr id="4" name="TextBox 3"/>
          <p:cNvSpPr txBox="1"/>
          <p:nvPr/>
        </p:nvSpPr>
        <p:spPr>
          <a:xfrm>
            <a:off x="247410" y="6293213"/>
            <a:ext cx="966931" cy="369332"/>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Sample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682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EA02E2DB-D72B-0143-9C3C-B10D977E04E5}" type="slidenum">
              <a:rPr lang="en-US" smtClean="0"/>
              <a:pPr>
                <a:defRPr/>
              </a:pPr>
              <a:t>23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89" y="72456"/>
            <a:ext cx="10560505" cy="5957208"/>
          </a:xfrm>
          <a:prstGeom prst="rect">
            <a:avLst/>
          </a:prstGeom>
        </p:spPr>
      </p:pic>
      <p:sp>
        <p:nvSpPr>
          <p:cNvPr id="5" name="TextBox 4"/>
          <p:cNvSpPr txBox="1"/>
          <p:nvPr/>
        </p:nvSpPr>
        <p:spPr>
          <a:xfrm>
            <a:off x="247410" y="6293213"/>
            <a:ext cx="966931" cy="369332"/>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Sample</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01089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rgbClr val="FF0000"/>
                </a:solidFill>
              </a:rPr>
              <a:t>Healthy School Snapshot: Reflection Questions</a:t>
            </a:r>
            <a:endParaRPr lang="en-US" sz="3600" dirty="0">
              <a:solidFill>
                <a:srgbClr val="FF0000"/>
              </a:solidFill>
            </a:endParaRP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24</a:t>
            </a:fld>
            <a:endParaRPr lang="en-US"/>
          </a:p>
        </p:txBody>
      </p:sp>
      <p:sp>
        <p:nvSpPr>
          <p:cNvPr id="5" name="Rectangle 4"/>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err="1">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sp>
        <p:nvSpPr>
          <p:cNvPr id="6" name="Content Placeholder 2"/>
          <p:cNvSpPr>
            <a:spLocks noGrp="1"/>
          </p:cNvSpPr>
          <p:nvPr>
            <p:ph idx="1"/>
          </p:nvPr>
        </p:nvSpPr>
        <p:spPr>
          <a:xfrm>
            <a:off x="609600" y="1600200"/>
            <a:ext cx="10969625" cy="4525963"/>
          </a:xfrm>
        </p:spPr>
        <p:txBody>
          <a:bodyPr/>
          <a:lstStyle/>
          <a:p>
            <a:pPr marL="571500" indent="-514350">
              <a:spcBef>
                <a:spcPts val="600"/>
              </a:spcBef>
              <a:spcAft>
                <a:spcPts val="600"/>
              </a:spcAft>
              <a:buSzPct val="100000"/>
              <a:buFont typeface="+mj-lt"/>
              <a:buAutoNum type="arabicPeriod"/>
            </a:pPr>
            <a:r>
              <a:rPr lang="en-US" sz="2800" dirty="0" smtClean="0">
                <a:latin typeface="Avenir Black"/>
                <a:cs typeface="Avenir Black"/>
              </a:rPr>
              <a:t>How </a:t>
            </a:r>
            <a:r>
              <a:rPr lang="en-US" sz="2800" dirty="0">
                <a:latin typeface="Avenir Black"/>
                <a:cs typeface="Avenir Black"/>
              </a:rPr>
              <a:t>do you think you </a:t>
            </a:r>
            <a:r>
              <a:rPr lang="en-US" sz="2800" dirty="0" smtClean="0">
                <a:latin typeface="Avenir Black"/>
                <a:cs typeface="Avenir Black"/>
              </a:rPr>
              <a:t>would you </a:t>
            </a:r>
            <a:r>
              <a:rPr lang="en-US" sz="2800" dirty="0">
                <a:latin typeface="Avenir Black"/>
                <a:cs typeface="Avenir Black"/>
              </a:rPr>
              <a:t>use </a:t>
            </a:r>
            <a:r>
              <a:rPr lang="en-US" sz="2800" dirty="0" smtClean="0">
                <a:latin typeface="Avenir Black"/>
                <a:cs typeface="Avenir Black"/>
              </a:rPr>
              <a:t>this tool at your school? </a:t>
            </a:r>
          </a:p>
          <a:p>
            <a:pPr marL="571500" indent="-514350">
              <a:spcBef>
                <a:spcPts val="600"/>
              </a:spcBef>
              <a:spcAft>
                <a:spcPts val="600"/>
              </a:spcAft>
              <a:buSzPct val="100000"/>
              <a:buFont typeface="+mj-lt"/>
              <a:buAutoNum type="arabicPeriod"/>
            </a:pPr>
            <a:r>
              <a:rPr lang="en-US" sz="2800" dirty="0" smtClean="0">
                <a:latin typeface="Avenir Black"/>
                <a:cs typeface="Avenir Black"/>
              </a:rPr>
              <a:t>What HC curriculum program components could aggregated results inform?</a:t>
            </a:r>
          </a:p>
          <a:p>
            <a:pPr marL="571500" indent="-514350">
              <a:spcBef>
                <a:spcPts val="600"/>
              </a:spcBef>
              <a:spcAft>
                <a:spcPts val="600"/>
              </a:spcAft>
              <a:buSzPct val="100000"/>
              <a:buFont typeface="+mj-lt"/>
              <a:buAutoNum type="arabicPeriod"/>
            </a:pPr>
            <a:endParaRPr lang="en-US" sz="2800" dirty="0">
              <a:latin typeface="Avenir Black"/>
              <a:cs typeface="Avenir Black"/>
            </a:endParaRPr>
          </a:p>
        </p:txBody>
      </p:sp>
    </p:spTree>
    <p:extLst>
      <p:ext uri="{BB962C8B-B14F-4D97-AF65-F5344CB8AC3E}">
        <p14:creationId xmlns:p14="http://schemas.microsoft.com/office/powerpoint/2010/main" val="905401903"/>
      </p:ext>
    </p:extLst>
  </p:cSld>
  <p:clrMapOvr>
    <a:masterClrMapping/>
  </p:clrMapOvr>
  <p:timing>
    <p:tnLst>
      <p:par>
        <p:cTn id="1" dur="indefinite" restart="never" nodeType="tmRoot"/>
      </p:par>
    </p:tnLst>
    <p:bldLst>
      <p:bldP spid="5" grpId="0"/>
      <p:bldP spid="5" grpId="1"/>
      <p:bldP spid="5" grpId="2"/>
      <p:bldP spid="5" grpId="3"/>
      <p:bldP spid="5" grpId="4"/>
      <p:bldP spid="5" grpId="5"/>
      <p:bldP spid="5" grpId="6"/>
      <p:bldP spid="5" grpId="7"/>
      <p:bldP spid="5" grpId="8"/>
      <p:bldP spid="5" grpId="9"/>
      <p:bldP spid="5" grpId="10"/>
      <p:bldP spid="5" grpId="11"/>
      <p:bldP spid="5" grpId="1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2510"/>
            <a:ext cx="10969625" cy="1143000"/>
          </a:xfrm>
        </p:spPr>
        <p:txBody>
          <a:bodyPr/>
          <a:lstStyle/>
          <a:p>
            <a:pPr algn="l"/>
            <a:r>
              <a:rPr lang="en-US" sz="3600" dirty="0" smtClean="0">
                <a:solidFill>
                  <a:srgbClr val="FF0000"/>
                </a:solidFill>
                <a:latin typeface="Arial" panose="020B0604020202020204" pitchFamily="34" charset="0"/>
                <a:cs typeface="Arial" panose="020B0604020202020204" pitchFamily="34" charset="0"/>
              </a:rPr>
              <a:t/>
            </a:r>
            <a:br>
              <a:rPr lang="en-US" sz="3600" dirty="0" smtClean="0">
                <a:solidFill>
                  <a:srgbClr val="FF0000"/>
                </a:solidFill>
                <a:latin typeface="Arial" panose="020B0604020202020204" pitchFamily="34" charset="0"/>
                <a:cs typeface="Arial" panose="020B0604020202020204" pitchFamily="34" charset="0"/>
              </a:rPr>
            </a:br>
            <a:r>
              <a:rPr lang="en-US" sz="3600" dirty="0" smtClean="0">
                <a:solidFill>
                  <a:srgbClr val="FF0000"/>
                </a:solidFill>
                <a:latin typeface="Arial" panose="020B0604020202020204" pitchFamily="34" charset="0"/>
                <a:cs typeface="Arial" panose="020B0604020202020204" pitchFamily="34" charset="0"/>
              </a:rPr>
              <a:t>Assessing Collaborative Capacity: Two-Part Survey</a:t>
            </a:r>
            <a:endParaRPr lang="en-US" sz="36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9600" y="1428072"/>
            <a:ext cx="10969625" cy="4525963"/>
          </a:xfrm>
        </p:spPr>
        <p:txBody>
          <a:bodyPr/>
          <a:lstStyle/>
          <a:p>
            <a:pPr>
              <a:spcBef>
                <a:spcPts val="0"/>
              </a:spcBef>
              <a:spcAft>
                <a:spcPts val="600"/>
              </a:spcAft>
              <a:buSzPct val="100000"/>
              <a:buBlip>
                <a:blip r:embed="rId2"/>
              </a:buBlip>
            </a:pPr>
            <a:r>
              <a:rPr lang="en-US" sz="2800" dirty="0" smtClean="0">
                <a:solidFill>
                  <a:srgbClr val="FF0000"/>
                </a:solidFill>
              </a:rPr>
              <a:t>‘Coordinator’s List’ </a:t>
            </a:r>
            <a:r>
              <a:rPr lang="en-US" sz="2000" dirty="0" smtClean="0">
                <a:solidFill>
                  <a:srgbClr val="FF0000"/>
                </a:solidFill>
              </a:rPr>
              <a:t>[</a:t>
            </a:r>
            <a:r>
              <a:rPr lang="en-US" sz="2000" u="sng" dirty="0">
                <a:hlinkClick r:id="rId3"/>
              </a:rPr>
              <a:t>https://</a:t>
            </a:r>
            <a:r>
              <a:rPr lang="en-US" sz="2000" u="sng" dirty="0" smtClean="0">
                <a:hlinkClick r:id="rId3"/>
              </a:rPr>
              <a:t>www.surveymonkey.com/r/COORDINATORretreat</a:t>
            </a:r>
            <a:r>
              <a:rPr lang="en-US" sz="2000" dirty="0" smtClean="0">
                <a:solidFill>
                  <a:srgbClr val="FF0000"/>
                </a:solidFill>
              </a:rPr>
              <a:t>]</a:t>
            </a:r>
          </a:p>
          <a:p>
            <a:pPr lvl="1">
              <a:spcBef>
                <a:spcPts val="0"/>
              </a:spcBef>
              <a:spcAft>
                <a:spcPts val="600"/>
              </a:spcAft>
              <a:buSzPct val="100000"/>
              <a:buBlip>
                <a:blip r:embed="rId2"/>
              </a:buBlip>
            </a:pPr>
            <a:r>
              <a:rPr lang="en-US" sz="2400" dirty="0" smtClean="0"/>
              <a:t>Identifies an ‘egocentric’ network of school wellness champions and supporters</a:t>
            </a:r>
          </a:p>
          <a:p>
            <a:pPr lvl="1">
              <a:spcBef>
                <a:spcPts val="0"/>
              </a:spcBef>
              <a:spcAft>
                <a:spcPts val="600"/>
              </a:spcAft>
              <a:buSzPct val="100000"/>
              <a:buBlip>
                <a:blip r:embed="rId2"/>
              </a:buBlip>
            </a:pPr>
            <a:r>
              <a:rPr lang="en-US" sz="2400" dirty="0" smtClean="0"/>
              <a:t>Completed by HC Coordinators via </a:t>
            </a:r>
            <a:r>
              <a:rPr lang="en-US" sz="2400" dirty="0" err="1" smtClean="0"/>
              <a:t>RedCap</a:t>
            </a:r>
            <a:r>
              <a:rPr lang="en-US" sz="2400" dirty="0" smtClean="0"/>
              <a:t> electronic survey by end of March 2017</a:t>
            </a:r>
          </a:p>
          <a:p>
            <a:pPr>
              <a:spcBef>
                <a:spcPts val="0"/>
              </a:spcBef>
              <a:spcAft>
                <a:spcPts val="600"/>
              </a:spcAft>
              <a:buSzPct val="100000"/>
              <a:buBlip>
                <a:blip r:embed="rId2"/>
              </a:buBlip>
            </a:pPr>
            <a:r>
              <a:rPr lang="en-US" sz="2800" dirty="0" smtClean="0">
                <a:solidFill>
                  <a:srgbClr val="FF0000"/>
                </a:solidFill>
              </a:rPr>
              <a:t>‘School Wellness Champion Survey’ </a:t>
            </a:r>
            <a:r>
              <a:rPr lang="en-US" sz="2000" dirty="0" smtClean="0">
                <a:solidFill>
                  <a:srgbClr val="FF0000"/>
                </a:solidFill>
              </a:rPr>
              <a:t>[</a:t>
            </a:r>
            <a:r>
              <a:rPr lang="en-US" sz="2000" u="sng" dirty="0" smtClean="0">
                <a:hlinkClick r:id="rId4"/>
              </a:rPr>
              <a:t>https</a:t>
            </a:r>
            <a:r>
              <a:rPr lang="en-US" sz="2000" u="sng" dirty="0">
                <a:hlinkClick r:id="rId4"/>
              </a:rPr>
              <a:t>://</a:t>
            </a:r>
            <a:r>
              <a:rPr lang="en-US" sz="2000" u="sng" dirty="0" smtClean="0">
                <a:hlinkClick r:id="rId4"/>
              </a:rPr>
              <a:t>www.surveymonkey.com/r/WCretreat</a:t>
            </a:r>
            <a:r>
              <a:rPr lang="en-US" sz="2000" dirty="0" smtClean="0">
                <a:solidFill>
                  <a:srgbClr val="FF0000"/>
                </a:solidFill>
              </a:rPr>
              <a:t>]</a:t>
            </a:r>
          </a:p>
          <a:p>
            <a:pPr lvl="1">
              <a:spcBef>
                <a:spcPts val="0"/>
              </a:spcBef>
              <a:spcAft>
                <a:spcPts val="600"/>
              </a:spcAft>
              <a:buSzPct val="100000"/>
              <a:buBlip>
                <a:blip r:embed="rId2"/>
              </a:buBlip>
            </a:pPr>
            <a:r>
              <a:rPr lang="en-US" sz="2400" dirty="0" smtClean="0"/>
              <a:t>Voluntary participation documented by special informed consent</a:t>
            </a:r>
          </a:p>
          <a:p>
            <a:pPr lvl="1">
              <a:spcBef>
                <a:spcPts val="0"/>
              </a:spcBef>
              <a:spcAft>
                <a:spcPts val="600"/>
              </a:spcAft>
              <a:buSzPct val="100000"/>
              <a:buBlip>
                <a:blip r:embed="rId2"/>
              </a:buBlip>
            </a:pPr>
            <a:r>
              <a:rPr lang="en-US" sz="2400" dirty="0" smtClean="0"/>
              <a:t>Documents participant’s role/position at school, level of engagement in wellness programming, awareness of local wellness policy implementation, and endorsement of statements about the quality collaboration for wellness programming at the school</a:t>
            </a:r>
          </a:p>
          <a:p>
            <a:pPr lvl="1">
              <a:spcBef>
                <a:spcPts val="0"/>
              </a:spcBef>
              <a:spcAft>
                <a:spcPts val="600"/>
              </a:spcAft>
              <a:buSzPct val="100000"/>
              <a:buBlip>
                <a:blip r:embed="rId2"/>
              </a:buBlip>
            </a:pPr>
            <a:r>
              <a:rPr lang="en-US" sz="2400" dirty="0" smtClean="0"/>
              <a:t>Administered via </a:t>
            </a:r>
            <a:r>
              <a:rPr lang="en-US" sz="2400" dirty="0" err="1" smtClean="0"/>
              <a:t>RedCap</a:t>
            </a:r>
            <a:r>
              <a:rPr lang="en-US" sz="2400" dirty="0" smtClean="0"/>
              <a:t> electronic survey in April/May 2017</a:t>
            </a:r>
          </a:p>
          <a:p>
            <a:pPr lvl="2">
              <a:spcBef>
                <a:spcPts val="0"/>
              </a:spcBef>
              <a:spcAft>
                <a:spcPts val="600"/>
              </a:spcAft>
            </a:pPr>
            <a:endParaRPr lang="en-US" sz="2800" dirty="0" smtClean="0"/>
          </a:p>
          <a:p>
            <a:pPr>
              <a:spcBef>
                <a:spcPts val="0"/>
              </a:spcBef>
              <a:spcAft>
                <a:spcPts val="600"/>
              </a:spcAft>
            </a:pPr>
            <a:endParaRPr lang="en-US" sz="2800" dirty="0"/>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25</a:t>
            </a:fld>
            <a:endParaRPr lang="en-US"/>
          </a:p>
        </p:txBody>
      </p:sp>
    </p:spTree>
    <p:extLst>
      <p:ext uri="{BB962C8B-B14F-4D97-AF65-F5344CB8AC3E}">
        <p14:creationId xmlns:p14="http://schemas.microsoft.com/office/powerpoint/2010/main" val="38540663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olidFill>
                  <a:srgbClr val="FF0000"/>
                </a:solidFill>
              </a:rPr>
              <a:t>Collaborative </a:t>
            </a:r>
            <a:r>
              <a:rPr lang="en-US" sz="3600" dirty="0" smtClean="0">
                <a:solidFill>
                  <a:srgbClr val="FF0000"/>
                </a:solidFill>
              </a:rPr>
              <a:t>Capacity Assessment: Reflection Questions</a:t>
            </a:r>
            <a:endParaRPr lang="en-US" sz="3600" dirty="0">
              <a:solidFill>
                <a:srgbClr val="FF0000"/>
              </a:solidFill>
            </a:endParaRPr>
          </a:p>
        </p:txBody>
      </p:sp>
      <p:sp>
        <p:nvSpPr>
          <p:cNvPr id="3" name="Content Placeholder 2"/>
          <p:cNvSpPr>
            <a:spLocks noGrp="1"/>
          </p:cNvSpPr>
          <p:nvPr>
            <p:ph idx="1"/>
          </p:nvPr>
        </p:nvSpPr>
        <p:spPr/>
        <p:txBody>
          <a:bodyPr/>
          <a:lstStyle/>
          <a:p>
            <a:pPr marL="514350" lvl="0" indent="-514350">
              <a:spcBef>
                <a:spcPts val="600"/>
              </a:spcBef>
              <a:spcAft>
                <a:spcPts val="600"/>
              </a:spcAft>
              <a:buFont typeface="+mj-lt"/>
              <a:buAutoNum type="arabicPeriod"/>
            </a:pPr>
            <a:r>
              <a:rPr lang="en-US" sz="2800" dirty="0" smtClean="0">
                <a:latin typeface="Avenir Black"/>
                <a:cs typeface="Avenir Black"/>
              </a:rPr>
              <a:t>Currently, who are your ‘wellness champions’? Your ‘supporters’? Approximately how many people would you invite to take the survey at your school?</a:t>
            </a:r>
          </a:p>
          <a:p>
            <a:pPr marL="514350" lvl="0" indent="-514350">
              <a:spcBef>
                <a:spcPts val="600"/>
              </a:spcBef>
              <a:spcAft>
                <a:spcPts val="600"/>
              </a:spcAft>
              <a:buFont typeface="+mj-lt"/>
              <a:buAutoNum type="arabicPeriod"/>
            </a:pPr>
            <a:r>
              <a:rPr lang="en-US" sz="2800" dirty="0" smtClean="0">
                <a:latin typeface="Avenir Black"/>
                <a:cs typeface="Avenir Black"/>
              </a:rPr>
              <a:t>In your opinion, what might turn ‘supporters’ to ‘champions’? Explain.</a:t>
            </a:r>
          </a:p>
          <a:p>
            <a:pPr marL="514350" indent="-514350">
              <a:spcBef>
                <a:spcPts val="600"/>
              </a:spcBef>
              <a:spcAft>
                <a:spcPts val="600"/>
              </a:spcAft>
              <a:buFont typeface="+mj-lt"/>
              <a:buAutoNum type="arabicPeriod"/>
            </a:pPr>
            <a:r>
              <a:rPr lang="en-US" sz="2800" dirty="0" smtClean="0">
                <a:latin typeface="Avenir Black"/>
                <a:cs typeface="Avenir Black"/>
              </a:rPr>
              <a:t>What </a:t>
            </a:r>
            <a:r>
              <a:rPr lang="en-US" sz="2800" dirty="0">
                <a:latin typeface="Avenir Black"/>
                <a:cs typeface="Avenir Black"/>
              </a:rPr>
              <a:t>would be a useful </a:t>
            </a:r>
            <a:r>
              <a:rPr lang="en-US" sz="2800" dirty="0" smtClean="0">
                <a:latin typeface="Avenir Black"/>
                <a:cs typeface="Avenir Black"/>
              </a:rPr>
              <a:t>CC Assessment ‘feedback</a:t>
            </a:r>
            <a:r>
              <a:rPr lang="en-US" sz="2800" dirty="0">
                <a:latin typeface="Avenir Black"/>
                <a:cs typeface="Avenir Black"/>
              </a:rPr>
              <a:t>’ report </a:t>
            </a:r>
            <a:r>
              <a:rPr lang="en-US" sz="2800" dirty="0" smtClean="0">
                <a:latin typeface="Avenir Black"/>
                <a:cs typeface="Avenir Black"/>
              </a:rPr>
              <a:t>format? How might such a report be used to foster wellness programming sustainability? </a:t>
            </a:r>
            <a:endParaRPr lang="en-US" sz="2800" dirty="0">
              <a:latin typeface="Avenir Black"/>
              <a:cs typeface="Avenir Black"/>
            </a:endParaRPr>
          </a:p>
          <a:p>
            <a:pPr marL="514350" lvl="0" indent="-514350">
              <a:spcBef>
                <a:spcPts val="600"/>
              </a:spcBef>
              <a:spcAft>
                <a:spcPts val="600"/>
              </a:spcAft>
              <a:buFont typeface="+mj-lt"/>
              <a:buAutoNum type="arabicPeriod"/>
            </a:pPr>
            <a:endParaRPr lang="en-US" dirty="0">
              <a:latin typeface="Avenir Black"/>
              <a:cs typeface="Avenir Black"/>
            </a:endParaRPr>
          </a:p>
          <a:p>
            <a:pPr marL="514350" lvl="0" indent="-514350">
              <a:buFont typeface="+mj-lt"/>
              <a:buAutoNum type="arabicPeriod"/>
            </a:pPr>
            <a:endParaRPr lang="en-US" dirty="0" smtClean="0">
              <a:latin typeface="Avenir Black"/>
              <a:cs typeface="Avenir Black"/>
            </a:endParaRP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26</a:t>
            </a:fld>
            <a:endParaRPr lang="en-US"/>
          </a:p>
        </p:txBody>
      </p:sp>
      <p:sp>
        <p:nvSpPr>
          <p:cNvPr id="5" name="Rectangle 4"/>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err="1">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spTree>
    <p:extLst>
      <p:ext uri="{BB962C8B-B14F-4D97-AF65-F5344CB8AC3E}">
        <p14:creationId xmlns:p14="http://schemas.microsoft.com/office/powerpoint/2010/main" val="3833484096"/>
      </p:ext>
    </p:extLst>
  </p:cSld>
  <p:clrMapOvr>
    <a:masterClrMapping/>
  </p:clrMapOvr>
  <p:timing>
    <p:tnLst>
      <p:par>
        <p:cTn id="1" dur="indefinite" restart="never" nodeType="tmRoot"/>
      </p:par>
    </p:tnLst>
    <p:bldLst>
      <p:bldP spid="5" grpId="0"/>
      <p:bldP spid="5" grpId="1"/>
      <p:bldP spid="5" grpId="2"/>
      <p:bldP spid="5" grpId="3"/>
      <p:bldP spid="5" grpId="4"/>
      <p:bldP spid="5" grpId="5"/>
      <p:bldP spid="5" grpId="6"/>
      <p:bldP spid="5" grpId="7"/>
      <p:bldP spid="5" grpId="8"/>
      <p:bldP spid="5" grpId="9"/>
      <p:bldP spid="5" grpId="10"/>
      <p:bldP spid="5" grpId="11"/>
      <p:bldP spid="5" grpId="1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423" y="388256"/>
            <a:ext cx="4066802" cy="5002221"/>
          </a:xfrm>
          <a:prstGeom prst="rect">
            <a:avLst/>
          </a:prstGeom>
        </p:spPr>
      </p:pic>
      <p:sp>
        <p:nvSpPr>
          <p:cNvPr id="19458" name="Rectangle 4"/>
          <p:cNvSpPr>
            <a:spLocks noGrp="1" noChangeArrowheads="1"/>
          </p:cNvSpPr>
          <p:nvPr>
            <p:ph type="ctrTitle"/>
          </p:nvPr>
        </p:nvSpPr>
        <p:spPr>
          <a:xfrm>
            <a:off x="914163" y="2130429"/>
            <a:ext cx="5497396" cy="1470025"/>
          </a:xfrm>
        </p:spPr>
        <p:txBody>
          <a:bodyPr/>
          <a:lstStyle/>
          <a:p>
            <a:pPr algn="l" eaLnBrk="1" hangingPunct="1"/>
            <a:r>
              <a:rPr lang="en-US" altLang="en-US" sz="4000" dirty="0" smtClean="0">
                <a:latin typeface="Arial" pitchFamily="34" charset="0"/>
                <a:cs typeface="Arial" pitchFamily="34" charset="0"/>
              </a:rPr>
              <a:t>Thank You!</a:t>
            </a:r>
          </a:p>
        </p:txBody>
      </p:sp>
      <p:sp>
        <p:nvSpPr>
          <p:cNvPr id="19459" name="Rectangle 5"/>
          <p:cNvSpPr>
            <a:spLocks noGrp="1" noChangeArrowheads="1"/>
          </p:cNvSpPr>
          <p:nvPr>
            <p:ph type="subTitle" idx="1"/>
          </p:nvPr>
        </p:nvSpPr>
        <p:spPr>
          <a:xfrm>
            <a:off x="1015735" y="3886200"/>
            <a:ext cx="5750825" cy="1752600"/>
          </a:xfrm>
        </p:spPr>
        <p:txBody>
          <a:bodyPr/>
          <a:lstStyle/>
          <a:p>
            <a:pPr algn="l" eaLnBrk="1" hangingPunct="1"/>
            <a:r>
              <a:rPr lang="en-US" altLang="en-US" sz="2800" dirty="0" smtClean="0">
                <a:solidFill>
                  <a:schemeClr val="tx1"/>
                </a:solidFill>
                <a:latin typeface="Arial" panose="020B0604020202020204" pitchFamily="34" charset="0"/>
                <a:cs typeface="Arial" panose="020B0604020202020204" pitchFamily="34" charset="0"/>
              </a:rPr>
              <a:t>David Lounsbury, PhD</a:t>
            </a:r>
          </a:p>
          <a:p>
            <a:pPr algn="l" eaLnBrk="1" hangingPunct="1"/>
            <a:r>
              <a:rPr lang="en-US" altLang="en-US" sz="2800" dirty="0" smtClean="0">
                <a:latin typeface="Arial" panose="020B0604020202020204" pitchFamily="34" charset="0"/>
                <a:cs typeface="Arial" panose="020B0604020202020204" pitchFamily="34" charset="0"/>
                <a:hlinkClick r:id="rId4"/>
              </a:rPr>
              <a:t>David.Lounsbury@einstein.yu.edu</a:t>
            </a:r>
            <a:endParaRPr lang="en-US" altLang="en-US" sz="2800" dirty="0" smtClean="0">
              <a:latin typeface="Arial" panose="020B0604020202020204" pitchFamily="34" charset="0"/>
              <a:cs typeface="Arial" panose="020B0604020202020204" pitchFamily="34" charset="0"/>
            </a:endParaRPr>
          </a:p>
          <a:p>
            <a:pPr algn="l" eaLnBrk="1" hangingPunct="1"/>
            <a:endParaRPr lang="en-US" altLang="en-US" sz="2800" dirty="0" smtClean="0">
              <a:latin typeface="Tahoma" pitchFamily="34" charset="0"/>
              <a:cs typeface="Tahoma" pitchFamily="34" charset="0"/>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661" y="5916614"/>
            <a:ext cx="8468694"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pPr>
              <a:defRPr/>
            </a:pPr>
            <a:fld id="{F63377CF-18F5-4244-B44B-AD576290D0DB}" type="slidenum">
              <a:rPr lang="en-US" smtClean="0"/>
              <a:pPr>
                <a:defRPr/>
              </a:pPr>
              <a:t>27</a:t>
            </a:fld>
            <a:endParaRPr lang="en-US"/>
          </a:p>
        </p:txBody>
      </p:sp>
    </p:spTree>
    <p:extLst>
      <p:ext uri="{BB962C8B-B14F-4D97-AF65-F5344CB8AC3E}">
        <p14:creationId xmlns:p14="http://schemas.microsoft.com/office/powerpoint/2010/main" val="3580165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u="sng" dirty="0" smtClean="0">
                <a:solidFill>
                  <a:srgbClr val="FF0000"/>
                </a:solidFill>
              </a:rPr>
              <a:t>What are the USDA Dietary Guidelines</a:t>
            </a:r>
            <a:r>
              <a:rPr lang="en-US" sz="3600" dirty="0">
                <a:solidFill>
                  <a:srgbClr val="FF0000"/>
                </a:solidFill>
              </a:rPr>
              <a:t>?</a:t>
            </a:r>
            <a:r>
              <a:rPr lang="en-US" sz="3600" dirty="0" smtClean="0">
                <a:solidFill>
                  <a:srgbClr val="FF0000"/>
                </a:solidFill>
              </a:rPr>
              <a:t> </a:t>
            </a:r>
            <a:endParaRPr lang="en-US" sz="3600" dirty="0">
              <a:solidFill>
                <a:srgbClr val="FF0000"/>
              </a:solidFill>
            </a:endParaRPr>
          </a:p>
        </p:txBody>
      </p:sp>
      <p:sp>
        <p:nvSpPr>
          <p:cNvPr id="3" name="Content Placeholder 2"/>
          <p:cNvSpPr>
            <a:spLocks noGrp="1"/>
          </p:cNvSpPr>
          <p:nvPr>
            <p:ph idx="1"/>
          </p:nvPr>
        </p:nvSpPr>
        <p:spPr/>
        <p:txBody>
          <a:bodyPr/>
          <a:lstStyle/>
          <a:p>
            <a:pPr marL="57150" indent="0">
              <a:spcAft>
                <a:spcPts val="600"/>
              </a:spcAft>
              <a:buSzPct val="100000"/>
              <a:buNone/>
            </a:pPr>
            <a:r>
              <a:rPr lang="en-US" sz="2800" dirty="0">
                <a:latin typeface="Arial" panose="020B0604020202020204" pitchFamily="34" charset="0"/>
                <a:cs typeface="Arial" panose="020B0604020202020204" pitchFamily="34" charset="0"/>
              </a:rPr>
              <a:t>5 Key Health </a:t>
            </a:r>
            <a:r>
              <a:rPr lang="en-US" sz="2800" dirty="0" smtClean="0">
                <a:latin typeface="Arial" panose="020B0604020202020204" pitchFamily="34" charset="0"/>
                <a:cs typeface="Arial" panose="020B0604020202020204" pitchFamily="34" charset="0"/>
              </a:rPr>
              <a:t>Behaviors:</a:t>
            </a:r>
          </a:p>
          <a:p>
            <a:pPr marL="571500" indent="-514350">
              <a:spcAft>
                <a:spcPts val="600"/>
              </a:spcAft>
              <a:buSzPct val="100000"/>
              <a:buFont typeface="+mj-lt"/>
              <a:buAutoNum type="arabicPeriod"/>
            </a:pPr>
            <a:r>
              <a:rPr lang="en-US" sz="2800" dirty="0" smtClean="0">
                <a:latin typeface="Arial" panose="020B0604020202020204" pitchFamily="34" charset="0"/>
                <a:cs typeface="Arial" panose="020B0604020202020204" pitchFamily="34" charset="0"/>
              </a:rPr>
              <a:t>Increasing </a:t>
            </a:r>
            <a:r>
              <a:rPr lang="en-US" sz="2800" dirty="0">
                <a:latin typeface="Arial" panose="020B0604020202020204" pitchFamily="34" charset="0"/>
                <a:cs typeface="Arial" panose="020B0604020202020204" pitchFamily="34" charset="0"/>
              </a:rPr>
              <a:t>frequency of breakfast </a:t>
            </a:r>
          </a:p>
          <a:p>
            <a:pPr marL="571500" indent="-514350">
              <a:spcAft>
                <a:spcPts val="600"/>
              </a:spcAft>
              <a:buSzPct val="100000"/>
              <a:buFont typeface="+mj-lt"/>
              <a:buAutoNum type="arabicPeriod"/>
            </a:pPr>
            <a:r>
              <a:rPr lang="en-US" sz="2800" dirty="0">
                <a:latin typeface="Arial" panose="020B0604020202020204" pitchFamily="34" charset="0"/>
                <a:cs typeface="Arial" panose="020B0604020202020204" pitchFamily="34" charset="0"/>
              </a:rPr>
              <a:t>Increasing vegetable and fruit intake (2½ cups/day)</a:t>
            </a:r>
          </a:p>
          <a:p>
            <a:pPr marL="571500" indent="-514350">
              <a:spcAft>
                <a:spcPts val="600"/>
              </a:spcAft>
              <a:buSzPct val="100000"/>
              <a:buFont typeface="+mj-lt"/>
              <a:buAutoNum type="arabicPeriod"/>
            </a:pPr>
            <a:r>
              <a:rPr lang="en-US" sz="2800" dirty="0">
                <a:latin typeface="Arial" panose="020B0604020202020204" pitchFamily="34" charset="0"/>
                <a:cs typeface="Arial" panose="020B0604020202020204" pitchFamily="34" charset="0"/>
              </a:rPr>
              <a:t>Decreasing sugary beverage intake | Increasing water consumption </a:t>
            </a:r>
          </a:p>
          <a:p>
            <a:pPr marL="571500" indent="-514350">
              <a:spcAft>
                <a:spcPts val="600"/>
              </a:spcAft>
              <a:buSzPct val="100000"/>
              <a:buFont typeface="+mj-lt"/>
              <a:buAutoNum type="arabicPeriod"/>
            </a:pPr>
            <a:r>
              <a:rPr lang="en-US" sz="2800" dirty="0">
                <a:latin typeface="Arial" panose="020B0604020202020204" pitchFamily="34" charset="0"/>
                <a:cs typeface="Arial" panose="020B0604020202020204" pitchFamily="34" charset="0"/>
              </a:rPr>
              <a:t>Decreasing frequency of fast food meals </a:t>
            </a:r>
          </a:p>
          <a:p>
            <a:pPr marL="571500" indent="-514350">
              <a:spcAft>
                <a:spcPts val="600"/>
              </a:spcAft>
              <a:buSzPct val="100000"/>
              <a:buFont typeface="+mj-lt"/>
              <a:buAutoNum type="arabicPeriod"/>
            </a:pPr>
            <a:r>
              <a:rPr lang="en-US" sz="2800" dirty="0">
                <a:latin typeface="Arial" panose="020B0604020202020204" pitchFamily="34" charset="0"/>
                <a:cs typeface="Arial" panose="020B0604020202020204" pitchFamily="34" charset="0"/>
              </a:rPr>
              <a:t>Becoming physically active (1 hour/ day) | Reducing sedentary behavior time (&lt;2 hour/day)</a:t>
            </a:r>
          </a:p>
          <a:p>
            <a:pPr lvl="0">
              <a:buSzPct val="100000"/>
              <a:buBlip>
                <a:blip r:embed="rId3"/>
              </a:buBlip>
            </a:pPr>
            <a:endParaRPr lang="en-US" dirty="0" smtClean="0">
              <a:latin typeface="Avenir Black"/>
              <a:cs typeface="Avenir Black"/>
            </a:endParaRPr>
          </a:p>
          <a:p>
            <a:pPr marL="0" lvl="0" indent="0">
              <a:buNone/>
            </a:pPr>
            <a:endParaRPr lang="en-US" dirty="0" smtClean="0"/>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3</a:t>
            </a:fld>
            <a:endParaRPr lang="en-US" dirty="0"/>
          </a:p>
        </p:txBody>
      </p:sp>
      <p:sp>
        <p:nvSpPr>
          <p:cNvPr id="5" name="Rectangle 4"/>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spTree>
    <p:extLst>
      <p:ext uri="{BB962C8B-B14F-4D97-AF65-F5344CB8AC3E}">
        <p14:creationId xmlns:p14="http://schemas.microsoft.com/office/powerpoint/2010/main" val="26960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5" grpId="3"/>
      <p:bldP spid="5" grpId="4"/>
      <p:bldP spid="5" grpId="5"/>
      <p:bldP spid="5" grpId="6"/>
      <p:bldP spid="5" grpId="7"/>
      <p:bldP spid="5" grpId="8"/>
      <p:bldP spid="5" grpId="9"/>
      <p:bldP spid="5" grpId="10"/>
      <p:bldP spid="5" grpId="11"/>
      <p:bldP spid="5" grpId="1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rgbClr val="FF0000"/>
                </a:solidFill>
              </a:rPr>
              <a:t>Who are School Wellness Stakeholders, Champions and Supporters?</a:t>
            </a:r>
            <a:endParaRPr lang="en-US" sz="3600" dirty="0">
              <a:solidFill>
                <a:srgbClr val="FF0000"/>
              </a:solidFill>
            </a:endParaRPr>
          </a:p>
        </p:txBody>
      </p:sp>
      <p:sp>
        <p:nvSpPr>
          <p:cNvPr id="3" name="Content Placeholder 2"/>
          <p:cNvSpPr>
            <a:spLocks noGrp="1"/>
          </p:cNvSpPr>
          <p:nvPr>
            <p:ph idx="1"/>
          </p:nvPr>
        </p:nvSpPr>
        <p:spPr>
          <a:xfrm>
            <a:off x="609600" y="1492620"/>
            <a:ext cx="10969625" cy="4525963"/>
          </a:xfrm>
        </p:spPr>
        <p:txBody>
          <a:bodyPr/>
          <a:lstStyle/>
          <a:p>
            <a:pPr>
              <a:spcBef>
                <a:spcPts val="600"/>
              </a:spcBef>
              <a:spcAft>
                <a:spcPts val="0"/>
              </a:spcAft>
              <a:buSzPct val="100000"/>
              <a:buBlip>
                <a:blip r:embed="rId3"/>
              </a:buBlip>
            </a:pPr>
            <a:r>
              <a:rPr lang="en-US" sz="2800" dirty="0" smtClean="0">
                <a:latin typeface="Arial" panose="020B0604020202020204" pitchFamily="34" charset="0"/>
                <a:cs typeface="Arial" panose="020B0604020202020204" pitchFamily="34" charset="0"/>
              </a:rPr>
              <a:t>Stakeholders would be anyone who uses or produces one or more components </a:t>
            </a:r>
            <a:r>
              <a:rPr lang="en-US" sz="2800" dirty="0">
                <a:latin typeface="Arial" panose="020B0604020202020204" pitchFamily="34" charset="0"/>
                <a:cs typeface="Arial" panose="020B0604020202020204" pitchFamily="34" charset="0"/>
              </a:rPr>
              <a:t>of </a:t>
            </a:r>
            <a:r>
              <a:rPr lang="en-US" sz="2800" dirty="0" smtClean="0">
                <a:latin typeface="Arial" panose="020B0604020202020204" pitchFamily="34" charset="0"/>
                <a:cs typeface="Arial" panose="020B0604020202020204" pitchFamily="34" charset="0"/>
              </a:rPr>
              <a:t>school wellness, such as PE</a:t>
            </a:r>
            <a:r>
              <a:rPr lang="en-US" sz="2800" dirty="0">
                <a:latin typeface="Arial" panose="020B0604020202020204" pitchFamily="34" charset="0"/>
                <a:cs typeface="Arial" panose="020B0604020202020204" pitchFamily="34" charset="0"/>
              </a:rPr>
              <a:t>, health education, physical activity, school nutrition, staff wellness, mental health, etc</a:t>
            </a:r>
            <a:r>
              <a:rPr lang="en-US" sz="2800" dirty="0" smtClean="0">
                <a:latin typeface="Arial" panose="020B0604020202020204" pitchFamily="34" charset="0"/>
                <a:cs typeface="Arial" panose="020B0604020202020204" pitchFamily="34" charset="0"/>
              </a:rPr>
              <a:t>.  </a:t>
            </a:r>
          </a:p>
          <a:p>
            <a:pPr lvl="1">
              <a:spcBef>
                <a:spcPts val="600"/>
              </a:spcBef>
              <a:spcAft>
                <a:spcPts val="0"/>
              </a:spcAft>
              <a:buSzPct val="100000"/>
              <a:buBlip>
                <a:blip r:embed="rId3"/>
              </a:buBlip>
            </a:pPr>
            <a:r>
              <a:rPr lang="en-US" sz="2400" dirty="0" smtClean="0">
                <a:solidFill>
                  <a:srgbClr val="FF0000"/>
                </a:solidFill>
                <a:latin typeface="Arial" panose="020B0604020202020204" pitchFamily="34" charset="0"/>
                <a:cs typeface="Arial" panose="020B0604020202020204" pitchFamily="34" charset="0"/>
              </a:rPr>
              <a:t>School stakeholders </a:t>
            </a:r>
            <a:r>
              <a:rPr lang="en-US" sz="2400" dirty="0" smtClean="0">
                <a:latin typeface="Arial" panose="020B0604020202020204" pitchFamily="34" charset="0"/>
                <a:cs typeface="Arial" panose="020B0604020202020204" pitchFamily="34" charset="0"/>
              </a:rPr>
              <a:t>may include students</a:t>
            </a:r>
            <a:r>
              <a:rPr lang="en-US" sz="2400" dirty="0">
                <a:latin typeface="Arial" panose="020B0604020202020204" pitchFamily="34" charset="0"/>
                <a:cs typeface="Arial" panose="020B0604020202020204" pitchFamily="34" charset="0"/>
              </a:rPr>
              <a:t>, teachers, school nurses, administrators, school food staff, custodians, </a:t>
            </a:r>
            <a:r>
              <a:rPr lang="en-US" sz="2400" dirty="0" smtClean="0">
                <a:latin typeface="Arial" panose="020B0604020202020204" pitchFamily="34" charset="0"/>
                <a:cs typeface="Arial" panose="020B0604020202020204" pitchFamily="34" charset="0"/>
              </a:rPr>
              <a:t>mental </a:t>
            </a:r>
            <a:r>
              <a:rPr lang="en-US" sz="2400" dirty="0">
                <a:latin typeface="Arial" panose="020B0604020202020204" pitchFamily="34" charset="0"/>
                <a:cs typeface="Arial" panose="020B0604020202020204" pitchFamily="34" charset="0"/>
              </a:rPr>
              <a:t>health </a:t>
            </a:r>
            <a:r>
              <a:rPr lang="en-US" sz="2400" dirty="0" smtClean="0">
                <a:latin typeface="Arial" panose="020B0604020202020204" pitchFamily="34" charset="0"/>
                <a:cs typeface="Arial" panose="020B0604020202020204" pitchFamily="34" charset="0"/>
              </a:rPr>
              <a:t>providers, and parents</a:t>
            </a:r>
          </a:p>
          <a:p>
            <a:pPr lvl="1">
              <a:spcBef>
                <a:spcPts val="600"/>
              </a:spcBef>
              <a:spcAft>
                <a:spcPts val="0"/>
              </a:spcAft>
              <a:buSzPct val="100000"/>
              <a:buBlip>
                <a:blip r:embed="rId3"/>
              </a:buBlip>
            </a:pPr>
            <a:r>
              <a:rPr lang="en-US" sz="2400" dirty="0" smtClean="0">
                <a:solidFill>
                  <a:srgbClr val="FF0000"/>
                </a:solidFill>
                <a:latin typeface="Arial" panose="020B0604020202020204" pitchFamily="34" charset="0"/>
                <a:cs typeface="Arial" panose="020B0604020202020204" pitchFamily="34" charset="0"/>
              </a:rPr>
              <a:t>Champions</a:t>
            </a:r>
            <a:r>
              <a:rPr lang="en-US" sz="2400" dirty="0" smtClean="0">
                <a:latin typeface="Arial" panose="020B0604020202020204" pitchFamily="34" charset="0"/>
                <a:cs typeface="Arial" panose="020B0604020202020204" pitchFamily="34" charset="0"/>
              </a:rPr>
              <a:t> are stakeholders who are actively engaged in wellness programming your school</a:t>
            </a:r>
          </a:p>
          <a:p>
            <a:pPr lvl="1">
              <a:spcBef>
                <a:spcPts val="600"/>
              </a:spcBef>
              <a:spcAft>
                <a:spcPts val="0"/>
              </a:spcAft>
              <a:buSzPct val="100000"/>
              <a:buBlip>
                <a:blip r:embed="rId3"/>
              </a:buBlip>
            </a:pPr>
            <a:r>
              <a:rPr lang="en-US" sz="2400" dirty="0" smtClean="0">
                <a:solidFill>
                  <a:srgbClr val="FF0000"/>
                </a:solidFill>
                <a:latin typeface="Arial" panose="020B0604020202020204" pitchFamily="34" charset="0"/>
                <a:cs typeface="Arial" panose="020B0604020202020204" pitchFamily="34" charset="0"/>
              </a:rPr>
              <a:t>Supporters</a:t>
            </a:r>
            <a:r>
              <a:rPr lang="en-US" sz="2400" dirty="0" smtClean="0">
                <a:latin typeface="Arial" panose="020B0604020202020204" pitchFamily="34" charset="0"/>
                <a:cs typeface="Arial" panose="020B0604020202020204" pitchFamily="34" charset="0"/>
              </a:rPr>
              <a:t> are stakeholders who approve of or like wellness programming, but for many reasons cannot be or do not want to be actively engaged in wellness programming </a:t>
            </a: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4</a:t>
            </a:fld>
            <a:endParaRPr lang="en-US"/>
          </a:p>
        </p:txBody>
      </p:sp>
      <p:sp>
        <p:nvSpPr>
          <p:cNvPr id="5" name="Rectangle 4"/>
          <p:cNvSpPr/>
          <p:nvPr/>
        </p:nvSpPr>
        <p:spPr>
          <a:xfrm>
            <a:off x="3886200" y="6373813"/>
            <a:ext cx="4418013" cy="254000"/>
          </a:xfrm>
          <a:prstGeom prst="rect">
            <a:avLst/>
          </a:prstGeom>
        </p:spPr>
        <p:txBody>
          <a:bodyPr>
            <a:spAutoFit/>
          </a:bodyPr>
          <a:lstStyle/>
          <a:p>
            <a:pPr algn="ctr" fontAlgn="auto">
              <a:spcBef>
                <a:spcPts val="0"/>
              </a:spcBef>
              <a:spcAft>
                <a:spcPts val="0"/>
              </a:spcAft>
              <a:defRPr/>
            </a:pPr>
            <a:r>
              <a:rPr lang="en-US" sz="1050" dirty="0">
                <a:solidFill>
                  <a:schemeClr val="bg1">
                    <a:lumMod val="50000"/>
                  </a:schemeClr>
                </a:solidFill>
                <a:latin typeface="Lato Light" panose="020F0302020204030203" pitchFamily="34" charset="0"/>
                <a:ea typeface="+mn-ea"/>
                <a:cs typeface="Clear Sans Light" panose="020B0303030202020304" pitchFamily="34" charset="0"/>
              </a:rPr>
              <a:t>www.healthcorps.org</a:t>
            </a:r>
            <a:endParaRPr lang="id-ID" sz="1050" dirty="0">
              <a:solidFill>
                <a:schemeClr val="bg1">
                  <a:lumMod val="50000"/>
                </a:schemeClr>
              </a:solidFill>
              <a:latin typeface="Lato Light" panose="020F0302020204030203" pitchFamily="34" charset="0"/>
              <a:ea typeface="+mn-ea"/>
              <a:cs typeface="Clear Sans Light" panose="020B0303030202020304" pitchFamily="34" charset="0"/>
            </a:endParaRPr>
          </a:p>
        </p:txBody>
      </p:sp>
    </p:spTree>
    <p:extLst>
      <p:ext uri="{BB962C8B-B14F-4D97-AF65-F5344CB8AC3E}">
        <p14:creationId xmlns:p14="http://schemas.microsoft.com/office/powerpoint/2010/main" val="41342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p:bldP spid="5" grpId="1"/>
      <p:bldP spid="5" grpId="2"/>
      <p:bldP spid="5" grpId="3"/>
      <p:bldP spid="5" grpId="4"/>
      <p:bldP spid="5" grpId="5"/>
      <p:bldP spid="5" grpId="6"/>
      <p:bldP spid="5" grpId="7"/>
      <p:bldP spid="5" grpId="8"/>
      <p:bldP spid="5" grpId="9"/>
      <p:bldP spid="5" grpId="10"/>
      <p:bldP spid="5" grpId="11"/>
      <p:bldP spid="5" grpId="12"/>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smtClean="0">
                <a:solidFill>
                  <a:srgbClr val="FF0000"/>
                </a:solidFill>
              </a:rPr>
              <a:t>What is ‘Systems Thinking’?</a:t>
            </a:r>
            <a:endParaRPr lang="en-US" sz="3600" dirty="0">
              <a:solidFill>
                <a:srgbClr val="FF0000"/>
              </a:solidFill>
            </a:endParaRPr>
          </a:p>
        </p:txBody>
      </p:sp>
      <p:sp>
        <p:nvSpPr>
          <p:cNvPr id="3" name="Content Placeholder 2"/>
          <p:cNvSpPr>
            <a:spLocks noGrp="1"/>
          </p:cNvSpPr>
          <p:nvPr>
            <p:ph idx="1"/>
          </p:nvPr>
        </p:nvSpPr>
        <p:spPr>
          <a:xfrm>
            <a:off x="609600" y="1300942"/>
            <a:ext cx="10969625" cy="4525963"/>
          </a:xfrm>
        </p:spPr>
        <p:txBody>
          <a:bodyPr/>
          <a:lstStyle/>
          <a:p>
            <a:pPr>
              <a:spcBef>
                <a:spcPts val="600"/>
              </a:spcBef>
              <a:spcAft>
                <a:spcPts val="600"/>
              </a:spcAft>
              <a:buSzPct val="100000"/>
              <a:buBlip>
                <a:blip r:embed="rId3"/>
              </a:buBlip>
            </a:pPr>
            <a:r>
              <a:rPr lang="en-US" dirty="0" smtClean="0">
                <a:latin typeface="Avenir Black"/>
                <a:cs typeface="Avenir Black"/>
              </a:rPr>
              <a:t>A method to help understand how a set of elements or parts function together to achieve a goal</a:t>
            </a:r>
          </a:p>
          <a:p>
            <a:pPr lvl="1">
              <a:spcBef>
                <a:spcPts val="600"/>
              </a:spcBef>
              <a:spcAft>
                <a:spcPts val="600"/>
              </a:spcAft>
              <a:buSzPct val="100000"/>
              <a:buBlip>
                <a:blip r:embed="rId3"/>
              </a:buBlip>
            </a:pPr>
            <a:r>
              <a:rPr lang="en-US" sz="2400" dirty="0" smtClean="0"/>
              <a:t>Often, systems do not work as intended</a:t>
            </a:r>
          </a:p>
          <a:p>
            <a:pPr lvl="1">
              <a:spcBef>
                <a:spcPts val="600"/>
              </a:spcBef>
              <a:spcAft>
                <a:spcPts val="600"/>
              </a:spcAft>
              <a:buSzPct val="100000"/>
              <a:buBlip>
                <a:blip r:embed="rId3"/>
              </a:buBlip>
            </a:pPr>
            <a:r>
              <a:rPr lang="en-US" sz="2400" dirty="0" smtClean="0"/>
              <a:t>Systems thinking can help us model </a:t>
            </a:r>
            <a:r>
              <a:rPr lang="en-US" sz="2400" u="sng" dirty="0" smtClean="0"/>
              <a:t>problems</a:t>
            </a:r>
            <a:r>
              <a:rPr lang="en-US" sz="2400" dirty="0" smtClean="0"/>
              <a:t> as well as find </a:t>
            </a:r>
            <a:r>
              <a:rPr lang="en-US" sz="2400" u="sng" dirty="0" smtClean="0"/>
              <a:t>solutions</a:t>
            </a:r>
            <a:r>
              <a:rPr lang="en-US" sz="2400" dirty="0" smtClean="0"/>
              <a:t>.</a:t>
            </a:r>
          </a:p>
          <a:p>
            <a:pPr>
              <a:spcBef>
                <a:spcPts val="600"/>
              </a:spcBef>
              <a:spcAft>
                <a:spcPts val="600"/>
              </a:spcAft>
              <a:buSzPct val="100000"/>
              <a:buBlip>
                <a:blip r:embed="rId3"/>
              </a:buBlip>
            </a:pPr>
            <a:r>
              <a:rPr lang="en-US" dirty="0">
                <a:latin typeface="Arial" panose="020B0604020202020204" pitchFamily="34" charset="0"/>
                <a:cs typeface="Arial" panose="020B0604020202020204" pitchFamily="34" charset="0"/>
              </a:rPr>
              <a:t>Schools are dynamically complex </a:t>
            </a:r>
            <a:r>
              <a:rPr lang="en-US" dirty="0" smtClean="0">
                <a:latin typeface="Arial" panose="020B0604020202020204" pitchFamily="34" charset="0"/>
                <a:cs typeface="Arial" panose="020B0604020202020204" pitchFamily="34" charset="0"/>
              </a:rPr>
              <a:t>systems subject to many challenges and, yet, abundant potential:</a:t>
            </a:r>
            <a:endParaRPr lang="en-US" dirty="0">
              <a:latin typeface="Arial" panose="020B0604020202020204" pitchFamily="34" charset="0"/>
              <a:cs typeface="Arial" panose="020B0604020202020204" pitchFamily="34" charset="0"/>
            </a:endParaRPr>
          </a:p>
          <a:p>
            <a:pPr lvl="1">
              <a:spcBef>
                <a:spcPts val="600"/>
              </a:spcBef>
              <a:spcAft>
                <a:spcPts val="600"/>
              </a:spcAft>
              <a:buSzPct val="100000"/>
              <a:buBlip>
                <a:blip r:embed="rId3"/>
              </a:buBlip>
            </a:pPr>
            <a:r>
              <a:rPr lang="en-US" sz="2400" dirty="0" smtClean="0">
                <a:latin typeface="Arial" panose="020B0604020202020204" pitchFamily="34" charset="0"/>
                <a:cs typeface="Arial" panose="020B0604020202020204" pitchFamily="34" charset="0"/>
              </a:rPr>
              <a:t>A </a:t>
            </a:r>
            <a:r>
              <a:rPr lang="en-US" sz="2400" dirty="0">
                <a:latin typeface="Arial" panose="020B0604020202020204" pitchFamily="34" charset="0"/>
                <a:cs typeface="Arial" panose="020B0604020202020204" pitchFamily="34" charset="0"/>
              </a:rPr>
              <a:t>school is a </a:t>
            </a:r>
            <a:r>
              <a:rPr lang="en-US" sz="2400" u="sng" dirty="0">
                <a:latin typeface="Arial" panose="020B0604020202020204" pitchFamily="34" charset="0"/>
                <a:cs typeface="Arial" panose="020B0604020202020204" pitchFamily="34" charset="0"/>
              </a:rPr>
              <a:t>system of systems</a:t>
            </a:r>
            <a:r>
              <a:rPr lang="en-US" sz="2400" dirty="0">
                <a:latin typeface="Arial" panose="020B0604020202020204" pitchFamily="34" charset="0"/>
                <a:cs typeface="Arial" panose="020B0604020202020204" pitchFamily="34" charset="0"/>
              </a:rPr>
              <a:t>: PA, </a:t>
            </a:r>
            <a:r>
              <a:rPr lang="en-US" sz="2400" dirty="0" smtClean="0">
                <a:latin typeface="Arial" panose="020B0604020202020204" pitchFamily="34" charset="0"/>
                <a:cs typeface="Arial" panose="020B0604020202020204" pitchFamily="34" charset="0"/>
              </a:rPr>
              <a:t>food </a:t>
            </a:r>
            <a:r>
              <a:rPr lang="en-US" sz="2400" dirty="0">
                <a:latin typeface="Arial" panose="020B0604020202020204" pitchFamily="34" charset="0"/>
                <a:cs typeface="Arial" panose="020B0604020202020204" pitchFamily="34" charset="0"/>
              </a:rPr>
              <a:t>service, </a:t>
            </a:r>
            <a:r>
              <a:rPr lang="en-US" sz="2400" dirty="0" smtClean="0">
                <a:latin typeface="Arial" panose="020B0604020202020204" pitchFamily="34" charset="0"/>
                <a:cs typeface="Arial" panose="020B0604020202020204" pitchFamily="34" charset="0"/>
              </a:rPr>
              <a:t>academic curricula, </a:t>
            </a:r>
            <a:r>
              <a:rPr lang="en-US" sz="2400" dirty="0">
                <a:latin typeface="Arial" panose="020B0604020202020204" pitchFamily="34" charset="0"/>
                <a:cs typeface="Arial" panose="020B0604020202020204" pitchFamily="34" charset="0"/>
              </a:rPr>
              <a:t>varsity sports programs, after-school clubs, school security, and student peer </a:t>
            </a:r>
            <a:r>
              <a:rPr lang="en-US" sz="2400" dirty="0" smtClean="0">
                <a:latin typeface="Arial" panose="020B0604020202020204" pitchFamily="34" charset="0"/>
                <a:cs typeface="Arial" panose="020B0604020202020204" pitchFamily="34" charset="0"/>
              </a:rPr>
              <a:t>groups/cliques</a:t>
            </a:r>
          </a:p>
          <a:p>
            <a:pPr lvl="1">
              <a:spcBef>
                <a:spcPts val="600"/>
              </a:spcBef>
              <a:spcAft>
                <a:spcPts val="600"/>
              </a:spcAft>
              <a:buSzPct val="100000"/>
              <a:buBlip>
                <a:blip r:embed="rId3"/>
              </a:buBlip>
            </a:pPr>
            <a:r>
              <a:rPr lang="en-US" sz="2400" u="sng" dirty="0" smtClean="0">
                <a:latin typeface="Arial" panose="020B0604020202020204" pitchFamily="34" charset="0"/>
                <a:cs typeface="Arial" panose="020B0604020202020204" pitchFamily="34" charset="0"/>
              </a:rPr>
              <a:t>Key question</a:t>
            </a:r>
            <a:r>
              <a:rPr lang="en-US" sz="2400" dirty="0" smtClean="0">
                <a:latin typeface="Arial" panose="020B0604020202020204" pitchFamily="34" charset="0"/>
                <a:cs typeface="Arial" panose="020B0604020202020204" pitchFamily="34" charset="0"/>
              </a:rPr>
              <a:t>: How to leverage these systems to maximize educational outcomes?</a:t>
            </a:r>
            <a:endParaRPr lang="en-US" sz="2400" dirty="0">
              <a:latin typeface="Arial" panose="020B0604020202020204" pitchFamily="34" charset="0"/>
              <a:cs typeface="Arial" panose="020B0604020202020204" pitchFamily="34" charset="0"/>
            </a:endParaRPr>
          </a:p>
          <a:p>
            <a:pPr lvl="1">
              <a:spcAft>
                <a:spcPts val="600"/>
              </a:spcAft>
              <a:buSzPct val="100000"/>
              <a:buBlip>
                <a:blip r:embed="rId3"/>
              </a:buBlip>
            </a:pPr>
            <a:endParaRPr lang="en-US" dirty="0">
              <a:latin typeface="Avenir Black"/>
              <a:cs typeface="Avenir Black"/>
            </a:endParaRP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5</a:t>
            </a:fld>
            <a:endParaRPr lang="en-US"/>
          </a:p>
        </p:txBody>
      </p:sp>
    </p:spTree>
    <p:extLst>
      <p:ext uri="{BB962C8B-B14F-4D97-AF65-F5344CB8AC3E}">
        <p14:creationId xmlns:p14="http://schemas.microsoft.com/office/powerpoint/2010/main" val="36324371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a:spLocks noChangeArrowheads="1"/>
          </p:cNvSpPr>
          <p:nvPr/>
        </p:nvSpPr>
        <p:spPr bwMode="auto">
          <a:xfrm>
            <a:off x="1671732" y="1143001"/>
            <a:ext cx="1870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2400">
                <a:solidFill>
                  <a:schemeClr val="bg1"/>
                </a:solidFill>
                <a:latin typeface="Tahoma" pitchFamily="34" charset="0"/>
                <a:cs typeface="Tahoma" pitchFamily="34" charset="0"/>
              </a:rPr>
              <a:t>School Level</a:t>
            </a:r>
          </a:p>
        </p:txBody>
      </p:sp>
      <p:sp>
        <p:nvSpPr>
          <p:cNvPr id="14" name="TextBox 13"/>
          <p:cNvSpPr txBox="1">
            <a:spLocks noChangeArrowheads="1"/>
          </p:cNvSpPr>
          <p:nvPr/>
        </p:nvSpPr>
        <p:spPr bwMode="auto">
          <a:xfrm>
            <a:off x="7611668" y="6015038"/>
            <a:ext cx="2032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2400">
                <a:solidFill>
                  <a:schemeClr val="bg1"/>
                </a:solidFill>
                <a:latin typeface="Tahoma" pitchFamily="34" charset="0"/>
                <a:cs typeface="Tahoma" pitchFamily="34" charset="0"/>
              </a:rPr>
              <a:t>Student Level</a:t>
            </a:r>
          </a:p>
        </p:txBody>
      </p:sp>
      <p:grpSp>
        <p:nvGrpSpPr>
          <p:cNvPr id="4" name="Group 3"/>
          <p:cNvGrpSpPr>
            <a:grpSpLocks/>
          </p:cNvGrpSpPr>
          <p:nvPr/>
        </p:nvGrpSpPr>
        <p:grpSpPr bwMode="auto">
          <a:xfrm>
            <a:off x="0" y="1604963"/>
            <a:ext cx="12188825" cy="4065587"/>
            <a:chOff x="76200" y="1706563"/>
            <a:chExt cx="9067800" cy="3963987"/>
          </a:xfrm>
        </p:grpSpPr>
        <p:pic>
          <p:nvPicPr>
            <p:cNvPr id="2458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06563"/>
              <a:ext cx="906780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0" name="TextBox 2"/>
            <p:cNvSpPr txBox="1">
              <a:spLocks noChangeArrowheads="1"/>
            </p:cNvSpPr>
            <p:nvPr/>
          </p:nvSpPr>
          <p:spPr bwMode="auto">
            <a:xfrm>
              <a:off x="4495800" y="2209800"/>
              <a:ext cx="647790" cy="33009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800" b="1"/>
                <a:t>Demonstrable</a:t>
              </a:r>
            </a:p>
            <a:p>
              <a:pPr eaLnBrk="1" hangingPunct="1">
                <a:spcBef>
                  <a:spcPct val="0"/>
                </a:spcBef>
                <a:buClrTx/>
                <a:buSzTx/>
                <a:buFontTx/>
                <a:buNone/>
              </a:pPr>
              <a:r>
                <a:rPr lang="en-US" altLang="en-US" sz="800" b="1"/>
                <a:t>Skill-building</a:t>
              </a:r>
            </a:p>
          </p:txBody>
        </p:sp>
      </p:grpSp>
      <p:sp>
        <p:nvSpPr>
          <p:cNvPr id="19" name="Freeform 18"/>
          <p:cNvSpPr>
            <a:spLocks/>
          </p:cNvSpPr>
          <p:nvPr/>
        </p:nvSpPr>
        <p:spPr bwMode="auto">
          <a:xfrm>
            <a:off x="59251" y="1752601"/>
            <a:ext cx="6001303" cy="4233863"/>
          </a:xfrm>
          <a:custGeom>
            <a:avLst/>
            <a:gdLst>
              <a:gd name="T0" fmla="*/ 935189 w 4835454"/>
              <a:gd name="T1" fmla="*/ 107862 h 4382167"/>
              <a:gd name="T2" fmla="*/ 64554 w 4835454"/>
              <a:gd name="T3" fmla="*/ 985280 h 4382167"/>
              <a:gd name="T4" fmla="*/ 129045 w 4835454"/>
              <a:gd name="T5" fmla="*/ 2113386 h 4382167"/>
              <a:gd name="T6" fmla="*/ 644977 w 4835454"/>
              <a:gd name="T7" fmla="*/ 3149575 h 4382167"/>
              <a:gd name="T8" fmla="*/ 1909010 w 4835454"/>
              <a:gd name="T9" fmla="*/ 3442047 h 4382167"/>
              <a:gd name="T10" fmla="*/ 2682907 w 4835454"/>
              <a:gd name="T11" fmla="*/ 3049300 h 4382167"/>
              <a:gd name="T12" fmla="*/ 2908628 w 4835454"/>
              <a:gd name="T13" fmla="*/ 1403098 h 4382167"/>
              <a:gd name="T14" fmla="*/ 2186324 w 4835454"/>
              <a:gd name="T15" fmla="*/ 208139 h 4382167"/>
              <a:gd name="T16" fmla="*/ 1309239 w 4835454"/>
              <a:gd name="T17" fmla="*/ 24299 h 4382167"/>
              <a:gd name="T18" fmla="*/ 935189 w 4835454"/>
              <a:gd name="T19" fmla="*/ 107862 h 4382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5454" h="4382167">
                <a:moveTo>
                  <a:pt x="1541824" y="137243"/>
                </a:moveTo>
                <a:cubicBezTo>
                  <a:pt x="1199810" y="341034"/>
                  <a:pt x="327940" y="828360"/>
                  <a:pt x="106428" y="1253662"/>
                </a:cubicBezTo>
                <a:cubicBezTo>
                  <a:pt x="-115084" y="1678964"/>
                  <a:pt x="53266" y="2230085"/>
                  <a:pt x="212754" y="2689057"/>
                </a:cubicBezTo>
                <a:cubicBezTo>
                  <a:pt x="372242" y="3148029"/>
                  <a:pt x="574260" y="3725732"/>
                  <a:pt x="1063358" y="4007495"/>
                </a:cubicBezTo>
                <a:cubicBezTo>
                  <a:pt x="1552456" y="4289258"/>
                  <a:pt x="2587359" y="4400899"/>
                  <a:pt x="3147340" y="4379634"/>
                </a:cubicBezTo>
                <a:cubicBezTo>
                  <a:pt x="3707322" y="4358369"/>
                  <a:pt x="4148573" y="4312295"/>
                  <a:pt x="4423247" y="3879904"/>
                </a:cubicBezTo>
                <a:cubicBezTo>
                  <a:pt x="4697921" y="3447513"/>
                  <a:pt x="4931837" y="2387802"/>
                  <a:pt x="4795386" y="1785290"/>
                </a:cubicBezTo>
                <a:cubicBezTo>
                  <a:pt x="4658935" y="1182778"/>
                  <a:pt x="4044019" y="557229"/>
                  <a:pt x="3604540" y="264834"/>
                </a:cubicBezTo>
                <a:cubicBezTo>
                  <a:pt x="3165061" y="-27561"/>
                  <a:pt x="2509387" y="50411"/>
                  <a:pt x="2158512" y="30918"/>
                </a:cubicBezTo>
                <a:cubicBezTo>
                  <a:pt x="1807637" y="11425"/>
                  <a:pt x="1883838" y="-66548"/>
                  <a:pt x="1541824" y="137243"/>
                </a:cubicBezTo>
                <a:close/>
              </a:path>
            </a:pathLst>
          </a:custGeom>
          <a:noFill/>
          <a:ln w="25400" cap="flat" cmpd="sng" algn="ctr">
            <a:solidFill>
              <a:schemeClr val="bg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30" name="Elbow Connector 29"/>
          <p:cNvCxnSpPr>
            <a:cxnSpLocks noChangeShapeType="1"/>
            <a:stCxn id="13" idx="3"/>
            <a:endCxn id="14" idx="0"/>
          </p:cNvCxnSpPr>
          <p:nvPr/>
        </p:nvCxnSpPr>
        <p:spPr bwMode="auto">
          <a:xfrm>
            <a:off x="3542501" y="1373834"/>
            <a:ext cx="5085215" cy="4641204"/>
          </a:xfrm>
          <a:prstGeom prst="bentConnector2">
            <a:avLst/>
          </a:prstGeom>
          <a:noFill/>
          <a:ln w="19050" algn="ctr">
            <a:solidFill>
              <a:srgbClr val="FF0000"/>
            </a:solidFill>
            <a:prstDash val="sysDot"/>
            <a:round/>
            <a:headEnd/>
            <a:tailEnd type="arrow" w="med" len="med"/>
          </a:ln>
          <a:extLst>
            <a:ext uri="{909E8E84-426E-40DD-AFC4-6F175D3DCCD1}">
              <a14:hiddenFill xmlns:a14="http://schemas.microsoft.com/office/drawing/2010/main">
                <a:noFill/>
              </a14:hiddenFill>
            </a:ext>
          </a:extLst>
        </p:spPr>
      </p:cxnSp>
      <p:sp>
        <p:nvSpPr>
          <p:cNvPr id="18" name="TextBox 17"/>
          <p:cNvSpPr txBox="1">
            <a:spLocks noChangeArrowheads="1"/>
          </p:cNvSpPr>
          <p:nvPr/>
        </p:nvSpPr>
        <p:spPr bwMode="auto">
          <a:xfrm>
            <a:off x="1718286" y="1152526"/>
            <a:ext cx="1870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2400" dirty="0">
                <a:solidFill>
                  <a:srgbClr val="2F0BB5"/>
                </a:solidFill>
                <a:latin typeface="Tahoma" pitchFamily="34" charset="0"/>
                <a:cs typeface="Tahoma" pitchFamily="34" charset="0"/>
              </a:rPr>
              <a:t>School Level</a:t>
            </a:r>
          </a:p>
        </p:txBody>
      </p:sp>
      <p:sp>
        <p:nvSpPr>
          <p:cNvPr id="20" name="TextBox 19"/>
          <p:cNvSpPr txBox="1">
            <a:spLocks noChangeArrowheads="1"/>
          </p:cNvSpPr>
          <p:nvPr/>
        </p:nvSpPr>
        <p:spPr bwMode="auto">
          <a:xfrm>
            <a:off x="7624365" y="5995988"/>
            <a:ext cx="20320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2400" dirty="0">
                <a:solidFill>
                  <a:srgbClr val="2F0BB5"/>
                </a:solidFill>
                <a:latin typeface="Tahoma" pitchFamily="34" charset="0"/>
                <a:cs typeface="Tahoma" pitchFamily="34" charset="0"/>
              </a:rPr>
              <a:t>Student Level</a:t>
            </a:r>
          </a:p>
        </p:txBody>
      </p:sp>
      <p:sp>
        <p:nvSpPr>
          <p:cNvPr id="24586" name="Rectangle 1"/>
          <p:cNvSpPr>
            <a:spLocks noChangeArrowheads="1"/>
          </p:cNvSpPr>
          <p:nvPr/>
        </p:nvSpPr>
        <p:spPr bwMode="auto">
          <a:xfrm>
            <a:off x="304720" y="228601"/>
            <a:ext cx="118841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3600" u="sng" dirty="0" smtClean="0">
                <a:solidFill>
                  <a:srgbClr val="FF0000"/>
                </a:solidFill>
              </a:rPr>
              <a:t>Systems Thinking</a:t>
            </a:r>
            <a:r>
              <a:rPr lang="en-US" altLang="en-US" sz="3600" dirty="0" smtClean="0">
                <a:solidFill>
                  <a:srgbClr val="FF0000"/>
                </a:solidFill>
              </a:rPr>
              <a:t>: Student- and School-Level Loops</a:t>
            </a:r>
            <a:endParaRPr lang="en-US" altLang="en-US" sz="3600" dirty="0">
              <a:solidFill>
                <a:srgbClr val="FF0000"/>
              </a:solidFill>
            </a:endParaRPr>
          </a:p>
        </p:txBody>
      </p:sp>
      <p:sp>
        <p:nvSpPr>
          <p:cNvPr id="15" name="TextBox 14"/>
          <p:cNvSpPr txBox="1">
            <a:spLocks noChangeArrowheads="1"/>
          </p:cNvSpPr>
          <p:nvPr/>
        </p:nvSpPr>
        <p:spPr bwMode="auto">
          <a:xfrm>
            <a:off x="628488" y="6326188"/>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1800" dirty="0">
                <a:solidFill>
                  <a:srgbClr val="FF0000"/>
                </a:solidFill>
              </a:rPr>
              <a:t>Foster-Fishman et al. (2001)</a:t>
            </a:r>
          </a:p>
        </p:txBody>
      </p:sp>
      <p:sp>
        <p:nvSpPr>
          <p:cNvPr id="16" name="TextBox 15"/>
          <p:cNvSpPr txBox="1">
            <a:spLocks noChangeArrowheads="1"/>
          </p:cNvSpPr>
          <p:nvPr/>
        </p:nvSpPr>
        <p:spPr bwMode="auto">
          <a:xfrm>
            <a:off x="7426459" y="849314"/>
            <a:ext cx="3121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800" dirty="0">
                <a:solidFill>
                  <a:srgbClr val="FF0000"/>
                </a:solidFill>
              </a:rPr>
              <a:t>FamilyCookProductions.com</a:t>
            </a:r>
          </a:p>
        </p:txBody>
      </p:sp>
      <p:cxnSp>
        <p:nvCxnSpPr>
          <p:cNvPr id="11" name="Elbow Connector 10"/>
          <p:cNvCxnSpPr>
            <a:stCxn id="14" idx="1"/>
            <a:endCxn id="18" idx="2"/>
          </p:cNvCxnSpPr>
          <p:nvPr/>
        </p:nvCxnSpPr>
        <p:spPr>
          <a:xfrm rot="10800000">
            <a:off x="2653672" y="1614191"/>
            <a:ext cx="4957997" cy="4631680"/>
          </a:xfrm>
          <a:prstGeom prst="bentConnector2">
            <a:avLst/>
          </a:prstGeom>
          <a:noFill/>
          <a:ln w="19050" algn="ctr">
            <a:solidFill>
              <a:srgbClr val="FF0000"/>
            </a:solidFill>
            <a:prstDash val="sysDot"/>
            <a:round/>
            <a:headEnd/>
            <a:tailEnd type="arrow" w="med" len="med"/>
          </a:ln>
          <a:extLst>
            <a:ext uri="{909E8E84-426E-40DD-AFC4-6F175D3DCCD1}">
              <a14:hiddenFill xmlns:a14="http://schemas.microsoft.com/office/drawing/2010/main">
                <a:noFill/>
              </a14:hiddenFill>
            </a:ext>
          </a:extLst>
        </p:spPr>
      </p:cxnSp>
      <p:sp>
        <p:nvSpPr>
          <p:cNvPr id="12" name="Slide Number Placeholder 11"/>
          <p:cNvSpPr>
            <a:spLocks noGrp="1"/>
          </p:cNvSpPr>
          <p:nvPr>
            <p:ph type="sldNum" sz="quarter" idx="12"/>
          </p:nvPr>
        </p:nvSpPr>
        <p:spPr/>
        <p:txBody>
          <a:bodyPr/>
          <a:lstStyle/>
          <a:p>
            <a:pPr>
              <a:defRPr/>
            </a:pPr>
            <a:fld id="{92F50470-EF92-A74A-96AE-C114A513DE66}" type="slidenum">
              <a:rPr lang="en-US" smtClean="0"/>
              <a:pPr>
                <a:defRPr/>
              </a:pPr>
              <a:t>6</a:t>
            </a:fld>
            <a:endParaRPr lang="en-US"/>
          </a:p>
        </p:txBody>
      </p:sp>
    </p:spTree>
    <p:extLst>
      <p:ext uri="{BB962C8B-B14F-4D97-AF65-F5344CB8AC3E}">
        <p14:creationId xmlns:p14="http://schemas.microsoft.com/office/powerpoint/2010/main" val="415310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1+#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18559" y="5451476"/>
            <a:ext cx="2334075" cy="263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6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98" y="457201"/>
            <a:ext cx="11630171" cy="58769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24743" y="384175"/>
            <a:ext cx="914162" cy="901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8039123" y="762000"/>
            <a:ext cx="142203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9418830" y="2514600"/>
            <a:ext cx="142203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2003962" y="685800"/>
            <a:ext cx="111730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527566" y="1905000"/>
            <a:ext cx="1003039"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7141890" y="2819400"/>
            <a:ext cx="753337"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8039123" y="3962400"/>
            <a:ext cx="108979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10739287" y="3608389"/>
            <a:ext cx="914162" cy="74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581932" y="1922464"/>
            <a:ext cx="1320456" cy="74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357624" y="3295650"/>
            <a:ext cx="1320456" cy="622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4266090" y="3478213"/>
            <a:ext cx="1022084" cy="636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ectangle 16"/>
          <p:cNvSpPr/>
          <p:nvPr/>
        </p:nvSpPr>
        <p:spPr>
          <a:xfrm>
            <a:off x="3696854" y="5105400"/>
            <a:ext cx="1218883"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p:cNvSpPr/>
          <p:nvPr/>
        </p:nvSpPr>
        <p:spPr>
          <a:xfrm>
            <a:off x="1902388" y="4298951"/>
            <a:ext cx="1117309" cy="75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8"/>
          <p:cNvSpPr/>
          <p:nvPr/>
        </p:nvSpPr>
        <p:spPr>
          <a:xfrm>
            <a:off x="5484971" y="5867400"/>
            <a:ext cx="1523603"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10517094" y="4918075"/>
            <a:ext cx="1218883"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7935433" y="5407025"/>
            <a:ext cx="1320456" cy="654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448" y="225425"/>
            <a:ext cx="1788117"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1978" y="1931988"/>
            <a:ext cx="1788117" cy="172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upo 92"/>
          <p:cNvGrpSpPr/>
          <p:nvPr/>
        </p:nvGrpSpPr>
        <p:grpSpPr>
          <a:xfrm>
            <a:off x="6750020" y="3711095"/>
            <a:ext cx="2086878" cy="1120720"/>
            <a:chOff x="6023873" y="1101262"/>
            <a:chExt cx="1565566" cy="1120720"/>
          </a:xfrm>
          <a:solidFill>
            <a:schemeClr val="bg1"/>
          </a:solidFill>
        </p:grpSpPr>
        <p:sp>
          <p:nvSpPr>
            <p:cNvPr id="29" name="CaixaDeTexto 93"/>
            <p:cNvSpPr txBox="1"/>
            <p:nvPr/>
          </p:nvSpPr>
          <p:spPr>
            <a:xfrm>
              <a:off x="6023873" y="1791095"/>
              <a:ext cx="1514805" cy="430887"/>
            </a:xfrm>
            <a:prstGeom prst="rect">
              <a:avLst/>
            </a:prstGeom>
            <a:grpFill/>
          </p:spPr>
          <p:txBody>
            <a:bodyPr>
              <a:spAutoFit/>
            </a:bodyPr>
            <a:lstStyle/>
            <a:p>
              <a:pPr algn="ctr">
                <a:defRPr/>
              </a:pPr>
              <a:r>
                <a:rPr lang="en-US" sz="1100" b="1" dirty="0">
                  <a:latin typeface="Avenir Black"/>
                  <a:cs typeface="Avenir Black"/>
                </a:rPr>
                <a:t>Marketing/Skill Sharing to Social Networks</a:t>
              </a:r>
            </a:p>
          </p:txBody>
        </p:sp>
        <p:pic>
          <p:nvPicPr>
            <p:cNvPr id="30" name="Picture 2" descr="http://cdn.gaijinpot.com/wp-content/uploads/sites/4/2015/04/knowledge-sharin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4" t="27191" r="3149" b="-481"/>
            <a:stretch/>
          </p:blipFill>
          <p:spPr bwMode="auto">
            <a:xfrm>
              <a:off x="6023873" y="1101262"/>
              <a:ext cx="1565566" cy="762930"/>
            </a:xfrm>
            <a:prstGeom prst="rect">
              <a:avLst/>
            </a:prstGeom>
            <a:grpFill/>
            <a:extLst/>
          </p:spPr>
        </p:pic>
      </p:grpSp>
      <p:grpSp>
        <p:nvGrpSpPr>
          <p:cNvPr id="31" name="Grupo 62"/>
          <p:cNvGrpSpPr>
            <a:grpSpLocks/>
          </p:cNvGrpSpPr>
          <p:nvPr/>
        </p:nvGrpSpPr>
        <p:grpSpPr bwMode="auto">
          <a:xfrm>
            <a:off x="6299677" y="2546350"/>
            <a:ext cx="1595551" cy="871538"/>
            <a:chOff x="1198623" y="1179676"/>
            <a:chExt cx="1196854" cy="871916"/>
          </a:xfrm>
        </p:grpSpPr>
        <p:sp>
          <p:nvSpPr>
            <p:cNvPr id="25666" name="CaixaDeTexto 63"/>
            <p:cNvSpPr txBox="1">
              <a:spLocks noChangeArrowheads="1"/>
            </p:cNvSpPr>
            <p:nvPr/>
          </p:nvSpPr>
          <p:spPr bwMode="auto">
            <a:xfrm>
              <a:off x="1339849" y="1774593"/>
              <a:ext cx="104367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200" b="1">
                  <a:latin typeface="Avenir Black"/>
                  <a:ea typeface="Avenir Black"/>
                  <a:cs typeface="Avenir Black"/>
                </a:rPr>
                <a:t>Values Shift</a:t>
              </a:r>
            </a:p>
          </p:txBody>
        </p:sp>
        <p:pic>
          <p:nvPicPr>
            <p:cNvPr id="25667" name="Picture 34" descr="http://blog.iowahospital.org/wp-content/uploads/2013/08/value-based-healthca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623" y="1179676"/>
              <a:ext cx="1196854" cy="6492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8" name="Grupo 47"/>
          <p:cNvGrpSpPr>
            <a:grpSpLocks/>
          </p:cNvGrpSpPr>
          <p:nvPr/>
        </p:nvGrpSpPr>
        <p:grpSpPr bwMode="auto">
          <a:xfrm>
            <a:off x="2996420" y="1670050"/>
            <a:ext cx="1750028" cy="1225550"/>
            <a:chOff x="6421388" y="366672"/>
            <a:chExt cx="1311882" cy="1224836"/>
          </a:xfrm>
        </p:grpSpPr>
        <p:sp>
          <p:nvSpPr>
            <p:cNvPr id="25664" name="CaixaDeTexto 48"/>
            <p:cNvSpPr txBox="1">
              <a:spLocks noChangeArrowheads="1"/>
            </p:cNvSpPr>
            <p:nvPr/>
          </p:nvSpPr>
          <p:spPr bwMode="auto">
            <a:xfrm>
              <a:off x="6421388" y="1329898"/>
              <a:ext cx="13118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Healthy Choices</a:t>
              </a:r>
            </a:p>
          </p:txBody>
        </p:sp>
        <p:pic>
          <p:nvPicPr>
            <p:cNvPr id="25665" name="Picture 26" descr="http://nutrihealth.in/wp-content/uploads/2010/03/food_choic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9988" y="366672"/>
              <a:ext cx="929902" cy="92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upo 39"/>
          <p:cNvGrpSpPr>
            <a:grpSpLocks/>
          </p:cNvGrpSpPr>
          <p:nvPr/>
        </p:nvGrpSpPr>
        <p:grpSpPr bwMode="auto">
          <a:xfrm>
            <a:off x="1800815" y="339725"/>
            <a:ext cx="1828324" cy="1184275"/>
            <a:chOff x="4782829" y="629277"/>
            <a:chExt cx="1371600" cy="1183697"/>
          </a:xfrm>
        </p:grpSpPr>
        <p:sp>
          <p:nvSpPr>
            <p:cNvPr id="25662" name="CaixaDeTexto 40"/>
            <p:cNvSpPr txBox="1">
              <a:spLocks noChangeArrowheads="1"/>
            </p:cNvSpPr>
            <p:nvPr/>
          </p:nvSpPr>
          <p:spPr bwMode="auto">
            <a:xfrm>
              <a:off x="4782829" y="1382087"/>
              <a:ext cx="1371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Demonstrable Skill-Building</a:t>
              </a:r>
            </a:p>
          </p:txBody>
        </p:sp>
        <p:pic>
          <p:nvPicPr>
            <p:cNvPr id="25663" name="Picture 22" descr="http://3.bp.blogspot.com/_JDq20hJy1FM/TL_ImbF-QoI/AAAAAAAAABg/hQQU-T2VSL4/s1600/skill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8169" y="629277"/>
              <a:ext cx="1048158" cy="78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Grupo 140"/>
          <p:cNvGrpSpPr>
            <a:grpSpLocks/>
          </p:cNvGrpSpPr>
          <p:nvPr/>
        </p:nvGrpSpPr>
        <p:grpSpPr bwMode="auto">
          <a:xfrm>
            <a:off x="1" y="1703390"/>
            <a:ext cx="2207109" cy="718464"/>
            <a:chOff x="644033" y="2370424"/>
            <a:chExt cx="1655517" cy="719010"/>
          </a:xfrm>
        </p:grpSpPr>
        <p:sp>
          <p:nvSpPr>
            <p:cNvPr id="25660" name="CaixaDeTexto 36"/>
            <p:cNvSpPr txBox="1">
              <a:spLocks noChangeArrowheads="1"/>
            </p:cNvSpPr>
            <p:nvPr/>
          </p:nvSpPr>
          <p:spPr bwMode="auto">
            <a:xfrm>
              <a:off x="720233" y="2827625"/>
              <a:ext cx="1579317" cy="26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Participation in Activities</a:t>
              </a:r>
            </a:p>
          </p:txBody>
        </p:sp>
        <p:pic>
          <p:nvPicPr>
            <p:cNvPr id="25661" name="Picture 20" descr="http://www.thejordanrules.com/IMG/Iterative_1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033" y="2370424"/>
              <a:ext cx="1641967" cy="51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upo 139"/>
          <p:cNvGrpSpPr>
            <a:grpSpLocks/>
          </p:cNvGrpSpPr>
          <p:nvPr/>
        </p:nvGrpSpPr>
        <p:grpSpPr bwMode="auto">
          <a:xfrm>
            <a:off x="74064" y="3048000"/>
            <a:ext cx="1800814" cy="955356"/>
            <a:chOff x="1269740" y="3342475"/>
            <a:chExt cx="1439162" cy="1037251"/>
          </a:xfrm>
        </p:grpSpPr>
        <p:sp>
          <p:nvSpPr>
            <p:cNvPr id="25658" name="CaixaDeTexto 32"/>
            <p:cNvSpPr txBox="1">
              <a:spLocks noChangeArrowheads="1"/>
            </p:cNvSpPr>
            <p:nvPr/>
          </p:nvSpPr>
          <p:spPr bwMode="auto">
            <a:xfrm>
              <a:off x="1269740" y="4095690"/>
              <a:ext cx="1439162" cy="28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Available Activities</a:t>
              </a:r>
            </a:p>
          </p:txBody>
        </p:sp>
        <p:pic>
          <p:nvPicPr>
            <p:cNvPr id="25659" name="Picture 4" descr="http://chej.org/wp-content/uploads/healthy_schools_1-300x18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9740" y="3342475"/>
              <a:ext cx="1278580" cy="7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Rectangle 21"/>
          <p:cNvSpPr/>
          <p:nvPr/>
        </p:nvSpPr>
        <p:spPr>
          <a:xfrm>
            <a:off x="2461044" y="2895600"/>
            <a:ext cx="1584970" cy="712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1" name="Grupo 138"/>
          <p:cNvGrpSpPr>
            <a:grpSpLocks/>
          </p:cNvGrpSpPr>
          <p:nvPr/>
        </p:nvGrpSpPr>
        <p:grpSpPr bwMode="auto">
          <a:xfrm>
            <a:off x="2207109" y="2981326"/>
            <a:ext cx="1726750" cy="1209675"/>
            <a:chOff x="3124200" y="4250825"/>
            <a:chExt cx="1295400" cy="1209262"/>
          </a:xfrm>
        </p:grpSpPr>
        <p:sp>
          <p:nvSpPr>
            <p:cNvPr id="25656" name="CaixaDeTexto 136"/>
            <p:cNvSpPr txBox="1">
              <a:spLocks noChangeArrowheads="1"/>
            </p:cNvSpPr>
            <p:nvPr/>
          </p:nvSpPr>
          <p:spPr bwMode="auto">
            <a:xfrm>
              <a:off x="3124200" y="5029200"/>
              <a:ext cx="1295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Desired Level of Availability</a:t>
              </a:r>
            </a:p>
          </p:txBody>
        </p:sp>
        <p:pic>
          <p:nvPicPr>
            <p:cNvPr id="25657" name="Picture 2" descr="Sport icons Royalty Free Stock Phot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2375" y="4250825"/>
              <a:ext cx="819049" cy="81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Grupo 27"/>
          <p:cNvGrpSpPr>
            <a:grpSpLocks/>
          </p:cNvGrpSpPr>
          <p:nvPr/>
        </p:nvGrpSpPr>
        <p:grpSpPr bwMode="auto">
          <a:xfrm>
            <a:off x="1191373" y="4414838"/>
            <a:ext cx="2539339" cy="842962"/>
            <a:chOff x="3126987" y="1143150"/>
            <a:chExt cx="1295400" cy="1016819"/>
          </a:xfrm>
        </p:grpSpPr>
        <p:sp>
          <p:nvSpPr>
            <p:cNvPr id="25654" name="CaixaDeTexto 28"/>
            <p:cNvSpPr txBox="1">
              <a:spLocks noChangeArrowheads="1"/>
            </p:cNvSpPr>
            <p:nvPr/>
          </p:nvSpPr>
          <p:spPr bwMode="auto">
            <a:xfrm>
              <a:off x="3178803" y="1602891"/>
              <a:ext cx="1053084" cy="55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200" b="1">
                  <a:latin typeface="Avenir Black"/>
                  <a:ea typeface="Avenir Black"/>
                  <a:cs typeface="Avenir Black"/>
                </a:rPr>
                <a:t>Enhanced Activity Demand</a:t>
              </a:r>
            </a:p>
          </p:txBody>
        </p:sp>
        <p:pic>
          <p:nvPicPr>
            <p:cNvPr id="25655" name="Picture 16" descr="http://district.schoolnutritionandfitness.com/bakercs/files/SchoolWellnes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6987" y="1143150"/>
              <a:ext cx="1295400" cy="54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upo 23"/>
          <p:cNvGrpSpPr>
            <a:grpSpLocks/>
          </p:cNvGrpSpPr>
          <p:nvPr/>
        </p:nvGrpSpPr>
        <p:grpSpPr bwMode="auto">
          <a:xfrm>
            <a:off x="3032395" y="5029201"/>
            <a:ext cx="2323495" cy="1401763"/>
            <a:chOff x="2676321" y="2057400"/>
            <a:chExt cx="1743279" cy="1402377"/>
          </a:xfrm>
        </p:grpSpPr>
        <p:sp>
          <p:nvSpPr>
            <p:cNvPr id="25652" name="CaixaDeTexto 24"/>
            <p:cNvSpPr txBox="1">
              <a:spLocks noChangeArrowheads="1"/>
            </p:cNvSpPr>
            <p:nvPr/>
          </p:nvSpPr>
          <p:spPr bwMode="auto">
            <a:xfrm>
              <a:off x="2676321" y="3028890"/>
              <a:ext cx="17432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Motivation to </a:t>
              </a:r>
            </a:p>
            <a:p>
              <a:pPr algn="ctr" eaLnBrk="1" hangingPunct="1">
                <a:spcBef>
                  <a:spcPct val="0"/>
                </a:spcBef>
                <a:buClrTx/>
                <a:buSzTx/>
                <a:buFontTx/>
                <a:buNone/>
              </a:pPr>
              <a:r>
                <a:rPr lang="en-US" altLang="en-US" sz="1100" b="1">
                  <a:latin typeface="Avenir Black"/>
                  <a:ea typeface="Avenir Black"/>
                  <a:cs typeface="Avenir Black"/>
                </a:rPr>
                <a:t>Learn Skills</a:t>
              </a:r>
            </a:p>
          </p:txBody>
        </p:sp>
        <p:pic>
          <p:nvPicPr>
            <p:cNvPr id="25653" name="Picture 14" descr="http://www.philcicio.com/wp-content/uploads/2011/04/Motivati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37502" y="2057400"/>
              <a:ext cx="1167905" cy="101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o 19"/>
          <p:cNvGrpSpPr>
            <a:grpSpLocks/>
          </p:cNvGrpSpPr>
          <p:nvPr/>
        </p:nvGrpSpPr>
        <p:grpSpPr bwMode="auto">
          <a:xfrm>
            <a:off x="5688118" y="5486401"/>
            <a:ext cx="1244276" cy="1241425"/>
            <a:chOff x="4648200" y="2209800"/>
            <a:chExt cx="933188" cy="1241410"/>
          </a:xfrm>
        </p:grpSpPr>
        <p:sp>
          <p:nvSpPr>
            <p:cNvPr id="25650" name="CaixaDeTexto 20"/>
            <p:cNvSpPr txBox="1">
              <a:spLocks noChangeArrowheads="1"/>
            </p:cNvSpPr>
            <p:nvPr/>
          </p:nvSpPr>
          <p:spPr bwMode="auto">
            <a:xfrm>
              <a:off x="4666988" y="3020323"/>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Peer Inspiration</a:t>
              </a:r>
            </a:p>
          </p:txBody>
        </p:sp>
        <p:pic>
          <p:nvPicPr>
            <p:cNvPr id="25651" name="Picture 10" descr="http://www.intellectualventures.com/images/made/assets_blog/Innovation_Inspiration_600_400_70_c1_center_center_0_0_1.jpg"/>
            <p:cNvPicPr>
              <a:picLocks noChangeAspect="1" noChangeArrowheads="1"/>
            </p:cNvPicPr>
            <p:nvPr/>
          </p:nvPicPr>
          <p:blipFill>
            <a:blip r:embed="rId14">
              <a:extLst>
                <a:ext uri="{28A0092B-C50C-407E-A947-70E740481C1C}">
                  <a14:useLocalDpi xmlns:a14="http://schemas.microsoft.com/office/drawing/2010/main" val="0"/>
                </a:ext>
              </a:extLst>
            </a:blip>
            <a:srcRect l="18777" t="3656" r="25732" b="8080"/>
            <a:stretch>
              <a:fillRect/>
            </a:stretch>
          </p:blipFill>
          <p:spPr bwMode="auto">
            <a:xfrm>
              <a:off x="4648200" y="2209800"/>
              <a:ext cx="823468" cy="87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upo 105"/>
          <p:cNvGrpSpPr>
            <a:grpSpLocks/>
          </p:cNvGrpSpPr>
          <p:nvPr/>
        </p:nvGrpSpPr>
        <p:grpSpPr bwMode="auto">
          <a:xfrm>
            <a:off x="3961368" y="3397250"/>
            <a:ext cx="1523603" cy="1225280"/>
            <a:chOff x="1299202" y="3071274"/>
            <a:chExt cx="1219200" cy="1388058"/>
          </a:xfrm>
        </p:grpSpPr>
        <p:sp>
          <p:nvSpPr>
            <p:cNvPr id="25648" name="CaixaDeTexto 106"/>
            <p:cNvSpPr txBox="1">
              <a:spLocks noChangeArrowheads="1"/>
            </p:cNvSpPr>
            <p:nvPr/>
          </p:nvSpPr>
          <p:spPr bwMode="auto">
            <a:xfrm>
              <a:off x="1299202" y="3971202"/>
              <a:ext cx="1219200" cy="48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Peers Behavior  Influence</a:t>
              </a:r>
            </a:p>
          </p:txBody>
        </p:sp>
        <p:pic>
          <p:nvPicPr>
            <p:cNvPr id="25649" name="Picture 28" descr="http://www.nesta.org.uk/sites/default/files/peer_support_-_what_is_it_and_does_it_work.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8560" y="3071274"/>
              <a:ext cx="896680" cy="89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Rectangle 22"/>
          <p:cNvSpPr/>
          <p:nvPr/>
        </p:nvSpPr>
        <p:spPr>
          <a:xfrm>
            <a:off x="5252199" y="3616325"/>
            <a:ext cx="196799"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1" name="Grupo 98"/>
          <p:cNvGrpSpPr>
            <a:grpSpLocks/>
          </p:cNvGrpSpPr>
          <p:nvPr/>
        </p:nvGrpSpPr>
        <p:grpSpPr bwMode="auto">
          <a:xfrm>
            <a:off x="10258928" y="4770438"/>
            <a:ext cx="2018774" cy="1096962"/>
            <a:chOff x="7739803" y="1000436"/>
            <a:chExt cx="1515201" cy="1097040"/>
          </a:xfrm>
        </p:grpSpPr>
        <p:sp>
          <p:nvSpPr>
            <p:cNvPr id="25646" name="CaixaDeTexto 99"/>
            <p:cNvSpPr txBox="1">
              <a:spLocks noChangeArrowheads="1"/>
            </p:cNvSpPr>
            <p:nvPr/>
          </p:nvSpPr>
          <p:spPr bwMode="auto">
            <a:xfrm>
              <a:off x="7925903" y="1820477"/>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200" b="1">
                  <a:latin typeface="Avenir Black"/>
                  <a:ea typeface="Avenir Black"/>
                  <a:cs typeface="Avenir Black"/>
                </a:rPr>
                <a:t>Visibility</a:t>
              </a:r>
            </a:p>
          </p:txBody>
        </p:sp>
        <p:pic>
          <p:nvPicPr>
            <p:cNvPr id="25647" name="Picture 6" descr="http://blog.internetdr.com/wp-content/uploads/2014/03/leader_of_the_pack_pc_1600_clr_1593.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39803" y="1000436"/>
              <a:ext cx="1515201" cy="94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upo 95"/>
          <p:cNvGrpSpPr>
            <a:grpSpLocks/>
          </p:cNvGrpSpPr>
          <p:nvPr/>
        </p:nvGrpSpPr>
        <p:grpSpPr bwMode="auto">
          <a:xfrm>
            <a:off x="10280090" y="3632200"/>
            <a:ext cx="1705589" cy="802418"/>
            <a:chOff x="4743453" y="728952"/>
            <a:chExt cx="1279053" cy="802688"/>
          </a:xfrm>
        </p:grpSpPr>
        <p:sp>
          <p:nvSpPr>
            <p:cNvPr id="25644" name="CaixaDeTexto 96"/>
            <p:cNvSpPr txBox="1">
              <a:spLocks noChangeArrowheads="1"/>
            </p:cNvSpPr>
            <p:nvPr/>
          </p:nvSpPr>
          <p:spPr bwMode="auto">
            <a:xfrm>
              <a:off x="4743453" y="1269942"/>
              <a:ext cx="1279053" cy="2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Desire to Share Skills</a:t>
              </a:r>
            </a:p>
          </p:txBody>
        </p:sp>
        <p:pic>
          <p:nvPicPr>
            <p:cNvPr id="25645" name="Picture 4" descr="http://www.canadian-universities.net/images/media/normal/png/512x512/Share%20This.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05399" y="728952"/>
              <a:ext cx="540990" cy="540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Rectangle 3"/>
          <p:cNvSpPr/>
          <p:nvPr/>
        </p:nvSpPr>
        <p:spPr>
          <a:xfrm>
            <a:off x="7518559" y="5451476"/>
            <a:ext cx="2334075" cy="263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3" name="Grupo 101"/>
          <p:cNvGrpSpPr>
            <a:grpSpLocks/>
          </p:cNvGrpSpPr>
          <p:nvPr/>
        </p:nvGrpSpPr>
        <p:grpSpPr bwMode="auto">
          <a:xfrm>
            <a:off x="7516442" y="5472114"/>
            <a:ext cx="2293869" cy="790575"/>
            <a:chOff x="6850946" y="2513805"/>
            <a:chExt cx="1720525" cy="789573"/>
          </a:xfrm>
        </p:grpSpPr>
        <p:sp>
          <p:nvSpPr>
            <p:cNvPr id="25642" name="CaixaDeTexto 102"/>
            <p:cNvSpPr txBox="1">
              <a:spLocks noChangeArrowheads="1"/>
            </p:cNvSpPr>
            <p:nvPr/>
          </p:nvSpPr>
          <p:spPr bwMode="auto">
            <a:xfrm>
              <a:off x="6971089" y="3041768"/>
              <a:ext cx="148005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New Peer Respect</a:t>
              </a:r>
            </a:p>
          </p:txBody>
        </p:sp>
        <p:pic>
          <p:nvPicPr>
            <p:cNvPr id="25643" name="Picture 8" descr="https://media.licdn.com/mpr/mpr/p/8/005/093/288/082a2e6.jpg"/>
            <p:cNvPicPr>
              <a:picLocks noChangeAspect="1" noChangeArrowheads="1"/>
            </p:cNvPicPr>
            <p:nvPr/>
          </p:nvPicPr>
          <p:blipFill>
            <a:blip r:embed="rId18">
              <a:extLst>
                <a:ext uri="{28A0092B-C50C-407E-A947-70E740481C1C}">
                  <a14:useLocalDpi xmlns:a14="http://schemas.microsoft.com/office/drawing/2010/main" val="0"/>
                </a:ext>
              </a:extLst>
            </a:blip>
            <a:srcRect t="56265" b="4460"/>
            <a:stretch>
              <a:fillRect/>
            </a:stretch>
          </p:blipFill>
          <p:spPr bwMode="auto">
            <a:xfrm>
              <a:off x="6850946" y="2513805"/>
              <a:ext cx="1720525" cy="50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p:nvSpPr>
        <p:spPr>
          <a:xfrm>
            <a:off x="7759797" y="835025"/>
            <a:ext cx="467661" cy="611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4" name="Grupo 55"/>
          <p:cNvGrpSpPr/>
          <p:nvPr/>
        </p:nvGrpSpPr>
        <p:grpSpPr>
          <a:xfrm>
            <a:off x="7894899" y="540404"/>
            <a:ext cx="1354341" cy="1105419"/>
            <a:chOff x="6907158" y="553233"/>
            <a:chExt cx="1016020" cy="1105419"/>
          </a:xfrm>
          <a:solidFill>
            <a:schemeClr val="bg1"/>
          </a:solidFill>
        </p:grpSpPr>
        <p:sp>
          <p:nvSpPr>
            <p:cNvPr id="25" name="CaixaDeTexto 56"/>
            <p:cNvSpPr txBox="1"/>
            <p:nvPr/>
          </p:nvSpPr>
          <p:spPr>
            <a:xfrm>
              <a:off x="6907158" y="1397042"/>
              <a:ext cx="1016020" cy="261610"/>
            </a:xfrm>
            <a:prstGeom prst="rect">
              <a:avLst/>
            </a:prstGeom>
            <a:grpFill/>
            <a:ln>
              <a:solidFill>
                <a:schemeClr val="bg1"/>
              </a:solidFill>
            </a:ln>
          </p:spPr>
          <p:txBody>
            <a:bodyPr>
              <a:spAutoFit/>
            </a:bodyPr>
            <a:lstStyle/>
            <a:p>
              <a:pPr algn="ctr">
                <a:defRPr/>
              </a:pPr>
              <a:r>
                <a:rPr lang="en-US" sz="1100" b="1" dirty="0">
                  <a:latin typeface="Avenir Black"/>
                  <a:cs typeface="Avenir Black"/>
                </a:rPr>
                <a:t>Self Efficacy</a:t>
              </a:r>
            </a:p>
          </p:txBody>
        </p:sp>
        <p:pic>
          <p:nvPicPr>
            <p:cNvPr id="26" name="Picture 30" descr="http://averastorycenter.org/wp-content/uploads/2014/03/HealthHabits.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907158" y="553233"/>
              <a:ext cx="1002280" cy="874733"/>
            </a:xfrm>
            <a:prstGeom prst="rect">
              <a:avLst/>
            </a:prstGeom>
            <a:grpFill/>
            <a:ln>
              <a:solidFill>
                <a:schemeClr val="bg1"/>
              </a:solidFill>
            </a:ln>
            <a:extLst/>
          </p:spPr>
        </p:pic>
      </p:grpSp>
      <p:sp>
        <p:nvSpPr>
          <p:cNvPr id="77" name="TextBox 76"/>
          <p:cNvSpPr txBox="1">
            <a:spLocks noChangeArrowheads="1"/>
          </p:cNvSpPr>
          <p:nvPr/>
        </p:nvSpPr>
        <p:spPr bwMode="auto">
          <a:xfrm>
            <a:off x="9162780" y="6200267"/>
            <a:ext cx="300595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3600" dirty="0">
                <a:solidFill>
                  <a:srgbClr val="FF0000"/>
                </a:solidFill>
              </a:rPr>
              <a:t>Student Level</a:t>
            </a:r>
          </a:p>
        </p:txBody>
      </p:sp>
      <p:sp>
        <p:nvSpPr>
          <p:cNvPr id="6" name="Slide Number Placeholder 5"/>
          <p:cNvSpPr>
            <a:spLocks noGrp="1"/>
          </p:cNvSpPr>
          <p:nvPr>
            <p:ph type="sldNum" sz="quarter" idx="12"/>
          </p:nvPr>
        </p:nvSpPr>
        <p:spPr/>
        <p:txBody>
          <a:bodyPr/>
          <a:lstStyle/>
          <a:p>
            <a:pPr>
              <a:defRPr/>
            </a:pPr>
            <a:fld id="{EA02E2DB-D72B-0143-9C3C-B10D977E04E5}" type="slidenum">
              <a:rPr lang="en-US" smtClean="0"/>
              <a:pPr>
                <a:defRPr/>
              </a:pPr>
              <a:t>7</a:t>
            </a:fld>
            <a:endParaRPr lang="en-US"/>
          </a:p>
        </p:txBody>
      </p:sp>
    </p:spTree>
    <p:extLst>
      <p:ext uri="{BB962C8B-B14F-4D97-AF65-F5344CB8AC3E}">
        <p14:creationId xmlns:p14="http://schemas.microsoft.com/office/powerpoint/2010/main" val="296378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fltVal val="0"/>
                                          </p:val>
                                        </p:tav>
                                        <p:tav tm="100000">
                                          <p:val>
                                            <p:strVal val="#ppt_w"/>
                                          </p:val>
                                        </p:tav>
                                      </p:tavLst>
                                    </p:anim>
                                    <p:anim calcmode="lin" valueType="num">
                                      <p:cBhvr>
                                        <p:cTn id="8" dur="1000" fill="hold"/>
                                        <p:tgtEl>
                                          <p:spTgt spid="77"/>
                                        </p:tgtEl>
                                        <p:attrNameLst>
                                          <p:attrName>ppt_h</p:attrName>
                                        </p:attrNameLst>
                                      </p:cBhvr>
                                      <p:tavLst>
                                        <p:tav tm="0">
                                          <p:val>
                                            <p:fltVal val="0"/>
                                          </p:val>
                                        </p:tav>
                                        <p:tav tm="100000">
                                          <p:val>
                                            <p:strVal val="#ppt_h"/>
                                          </p:val>
                                        </p:tav>
                                      </p:tavLst>
                                    </p:anim>
                                    <p:animEffect transition="in" filter="fade">
                                      <p:cBhvr>
                                        <p:cTn id="9" dur="1000"/>
                                        <p:tgtEl>
                                          <p:spTgt spid="7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051"/>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7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60"/>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nodeType="clickEffect">
                                  <p:stCondLst>
                                    <p:cond delay="0"/>
                                  </p:stCondLst>
                                  <p:childTnLst>
                                    <p:set>
                                      <p:cBhvr>
                                        <p:cTn id="73" dur="1" fill="hold">
                                          <p:stCondLst>
                                            <p:cond delay="0"/>
                                          </p:stCondLst>
                                        </p:cTn>
                                        <p:tgtEl>
                                          <p:spTgt spid="54"/>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52" y="152401"/>
            <a:ext cx="11240805" cy="652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10093" y="152400"/>
            <a:ext cx="1929897"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ectangle 3"/>
          <p:cNvSpPr/>
          <p:nvPr/>
        </p:nvSpPr>
        <p:spPr>
          <a:xfrm>
            <a:off x="440152" y="2514601"/>
            <a:ext cx="1692892" cy="900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2945633" y="2092326"/>
            <a:ext cx="1320456" cy="1031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5891265" y="1143000"/>
            <a:ext cx="1117309"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8693002" y="838200"/>
            <a:ext cx="1320456"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7110148" y="3505200"/>
            <a:ext cx="172675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33" name="TextBox 8"/>
          <p:cNvSpPr txBox="1">
            <a:spLocks noChangeArrowheads="1"/>
          </p:cNvSpPr>
          <p:nvPr/>
        </p:nvSpPr>
        <p:spPr bwMode="auto">
          <a:xfrm>
            <a:off x="7029735" y="4181476"/>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1200" b="1"/>
              <a:t>+</a:t>
            </a:r>
          </a:p>
        </p:txBody>
      </p:sp>
      <p:sp>
        <p:nvSpPr>
          <p:cNvPr id="10" name="Rectangle 9"/>
          <p:cNvSpPr/>
          <p:nvPr/>
        </p:nvSpPr>
        <p:spPr>
          <a:xfrm>
            <a:off x="9751060" y="2873376"/>
            <a:ext cx="1320456" cy="595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635" name="TextBox 11"/>
          <p:cNvSpPr txBox="1">
            <a:spLocks noChangeArrowheads="1"/>
          </p:cNvSpPr>
          <p:nvPr/>
        </p:nvSpPr>
        <p:spPr bwMode="auto">
          <a:xfrm>
            <a:off x="9401902" y="3352800"/>
            <a:ext cx="2744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1200" b="1"/>
              <a:t>+</a:t>
            </a:r>
          </a:p>
        </p:txBody>
      </p:sp>
      <p:sp>
        <p:nvSpPr>
          <p:cNvPr id="11" name="Rectangle 10"/>
          <p:cNvSpPr/>
          <p:nvPr/>
        </p:nvSpPr>
        <p:spPr>
          <a:xfrm>
            <a:off x="9040045" y="5029200"/>
            <a:ext cx="1371243"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9353230" y="5486400"/>
            <a:ext cx="660228"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3859794" y="3962400"/>
            <a:ext cx="142203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6160013" y="5943601"/>
            <a:ext cx="1422030" cy="733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7" name="Grupo 6"/>
          <p:cNvGrpSpPr>
            <a:grpSpLocks/>
          </p:cNvGrpSpPr>
          <p:nvPr/>
        </p:nvGrpSpPr>
        <p:grpSpPr bwMode="auto">
          <a:xfrm>
            <a:off x="9778571" y="2220913"/>
            <a:ext cx="1703472" cy="1014935"/>
            <a:chOff x="7476237" y="3342475"/>
            <a:chExt cx="1278580" cy="1014787"/>
          </a:xfrm>
        </p:grpSpPr>
        <p:sp>
          <p:nvSpPr>
            <p:cNvPr id="26662" name="CaixaDeTexto 7"/>
            <p:cNvSpPr txBox="1">
              <a:spLocks noChangeArrowheads="1"/>
            </p:cNvSpPr>
            <p:nvPr/>
          </p:nvSpPr>
          <p:spPr bwMode="auto">
            <a:xfrm>
              <a:off x="7476237" y="4095690"/>
              <a:ext cx="1278580" cy="26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Available Activities</a:t>
              </a:r>
            </a:p>
          </p:txBody>
        </p:sp>
        <p:pic>
          <p:nvPicPr>
            <p:cNvPr id="26663" name="Picture 4" descr="http://chej.org/wp-content/uploads/healthy_schools_1-300x18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237" y="3342475"/>
              <a:ext cx="1278580" cy="7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1765" y="682626"/>
            <a:ext cx="2251547"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795" y="46038"/>
            <a:ext cx="1527835"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upo 21"/>
          <p:cNvGrpSpPr/>
          <p:nvPr/>
        </p:nvGrpSpPr>
        <p:grpSpPr>
          <a:xfrm>
            <a:off x="2640913" y="2133600"/>
            <a:ext cx="1853612" cy="1328901"/>
            <a:chOff x="1543089" y="2581424"/>
            <a:chExt cx="1390571" cy="1328901"/>
          </a:xfrm>
          <a:solidFill>
            <a:schemeClr val="bg1"/>
          </a:solidFill>
        </p:grpSpPr>
        <p:sp>
          <p:nvSpPr>
            <p:cNvPr id="25" name="CaixaDeTexto 22"/>
            <p:cNvSpPr txBox="1"/>
            <p:nvPr/>
          </p:nvSpPr>
          <p:spPr>
            <a:xfrm>
              <a:off x="1666875" y="3479438"/>
              <a:ext cx="1143000" cy="430887"/>
            </a:xfrm>
            <a:prstGeom prst="rect">
              <a:avLst/>
            </a:prstGeom>
            <a:grpFill/>
          </p:spPr>
          <p:txBody>
            <a:bodyPr>
              <a:spAutoFit/>
            </a:bodyPr>
            <a:lstStyle/>
            <a:p>
              <a:pPr algn="ctr">
                <a:defRPr/>
              </a:pPr>
              <a:r>
                <a:rPr lang="en-US" sz="1100" b="1" dirty="0">
                  <a:latin typeface="Avenir Black"/>
                  <a:cs typeface="Avenir Black"/>
                </a:rPr>
                <a:t>SWC Relational Capacity</a:t>
              </a:r>
            </a:p>
          </p:txBody>
        </p:sp>
        <p:pic>
          <p:nvPicPr>
            <p:cNvPr id="26" name="Picture 12" descr="http://trustriskgroup.com/wp-content/uploads/2014/09/Fotolia_65115744_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3089" y="2581424"/>
              <a:ext cx="1390571" cy="927048"/>
            </a:xfrm>
            <a:prstGeom prst="rect">
              <a:avLst/>
            </a:prstGeom>
            <a:grpFill/>
            <a:extLst/>
          </p:spPr>
        </p:pic>
      </p:grpSp>
      <p:grpSp>
        <p:nvGrpSpPr>
          <p:cNvPr id="27" name="Grupo 33"/>
          <p:cNvGrpSpPr>
            <a:grpSpLocks/>
          </p:cNvGrpSpPr>
          <p:nvPr/>
        </p:nvGrpSpPr>
        <p:grpSpPr bwMode="auto">
          <a:xfrm>
            <a:off x="203147" y="2362201"/>
            <a:ext cx="2006077" cy="1105401"/>
            <a:chOff x="104344" y="3006386"/>
            <a:chExt cx="1505027" cy="1105245"/>
          </a:xfrm>
        </p:grpSpPr>
        <p:sp>
          <p:nvSpPr>
            <p:cNvPr id="26660" name="CaixaDeTexto 34"/>
            <p:cNvSpPr txBox="1">
              <a:spLocks noChangeArrowheads="1"/>
            </p:cNvSpPr>
            <p:nvPr/>
          </p:nvSpPr>
          <p:spPr bwMode="auto">
            <a:xfrm>
              <a:off x="104344" y="3680805"/>
              <a:ext cx="1404350" cy="43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School’s Reputation in the Community</a:t>
              </a:r>
            </a:p>
          </p:txBody>
        </p:sp>
        <p:pic>
          <p:nvPicPr>
            <p:cNvPr id="26661" name="Picture 8" descr="http://frontpagevip.com/wp-content/uploads/2012/12/perfect-reputation-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017" y="3006386"/>
              <a:ext cx="1344354" cy="67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upo 24"/>
          <p:cNvGrpSpPr/>
          <p:nvPr/>
        </p:nvGrpSpPr>
        <p:grpSpPr>
          <a:xfrm>
            <a:off x="3930883" y="3964556"/>
            <a:ext cx="2265103" cy="1521845"/>
            <a:chOff x="1143000" y="1957042"/>
            <a:chExt cx="1699270" cy="1521845"/>
          </a:xfrm>
          <a:solidFill>
            <a:schemeClr val="bg1"/>
          </a:solidFill>
        </p:grpSpPr>
        <p:sp>
          <p:nvSpPr>
            <p:cNvPr id="31" name="CaixaDeTexto 25"/>
            <p:cNvSpPr txBox="1"/>
            <p:nvPr/>
          </p:nvSpPr>
          <p:spPr>
            <a:xfrm>
              <a:off x="1421135" y="3048000"/>
              <a:ext cx="1143000" cy="430887"/>
            </a:xfrm>
            <a:prstGeom prst="rect">
              <a:avLst/>
            </a:prstGeom>
            <a:grpFill/>
            <a:ln>
              <a:noFill/>
            </a:ln>
          </p:spPr>
          <p:txBody>
            <a:bodyPr>
              <a:spAutoFit/>
            </a:bodyPr>
            <a:lstStyle/>
            <a:p>
              <a:pPr algn="ctr">
                <a:defRPr/>
              </a:pPr>
              <a:r>
                <a:rPr lang="en-US" sz="1100" b="1" dirty="0">
                  <a:latin typeface="Avenir Black"/>
                  <a:cs typeface="Avenir Black"/>
                </a:rPr>
                <a:t>SWC Member Capacity</a:t>
              </a:r>
            </a:p>
          </p:txBody>
        </p:sp>
        <p:pic>
          <p:nvPicPr>
            <p:cNvPr id="32" name="Picture 14" descr="http://www.thelaunchlife.com/wp-content/uploads/2015/02/opportunity.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3000" y="1957042"/>
              <a:ext cx="1699270" cy="1132243"/>
            </a:xfrm>
            <a:prstGeom prst="rect">
              <a:avLst/>
            </a:prstGeom>
            <a:grpFill/>
            <a:ln>
              <a:noFill/>
            </a:ln>
            <a:extLst/>
          </p:spPr>
        </p:pic>
      </p:grpSp>
      <p:pic>
        <p:nvPicPr>
          <p:cNvPr id="205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5986" y="5638800"/>
            <a:ext cx="1633641"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3942" y="4344989"/>
            <a:ext cx="1959523" cy="179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1828324" y="4459288"/>
            <a:ext cx="1523603" cy="874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0" name="Grupo 27"/>
          <p:cNvGrpSpPr/>
          <p:nvPr/>
        </p:nvGrpSpPr>
        <p:grpSpPr>
          <a:xfrm>
            <a:off x="5078678" y="990600"/>
            <a:ext cx="1857725" cy="1413347"/>
            <a:chOff x="1295399" y="1391186"/>
            <a:chExt cx="1393657" cy="1413347"/>
          </a:xfrm>
          <a:solidFill>
            <a:schemeClr val="bg1"/>
          </a:solidFill>
        </p:grpSpPr>
        <p:pic>
          <p:nvPicPr>
            <p:cNvPr id="41" name="Picture 4" descr="http://www.ctvknox.org/wp-content/uploads/2013/03/6a00d83451c0e169e2010534a34ff5970c-800wi.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0887"/>
            <a:stretch/>
          </p:blipFill>
          <p:spPr bwMode="auto">
            <a:xfrm>
              <a:off x="1295399" y="1391186"/>
              <a:ext cx="1393657" cy="1241928"/>
            </a:xfrm>
            <a:prstGeom prst="rect">
              <a:avLst/>
            </a:prstGeom>
            <a:grpFill/>
            <a:extLst/>
          </p:spPr>
        </p:pic>
        <p:sp>
          <p:nvSpPr>
            <p:cNvPr id="42" name="CaixaDeTexto 29"/>
            <p:cNvSpPr txBox="1"/>
            <p:nvPr/>
          </p:nvSpPr>
          <p:spPr>
            <a:xfrm>
              <a:off x="1420727" y="2542923"/>
              <a:ext cx="1143000" cy="261610"/>
            </a:xfrm>
            <a:prstGeom prst="rect">
              <a:avLst/>
            </a:prstGeom>
            <a:grpFill/>
          </p:spPr>
          <p:txBody>
            <a:bodyPr>
              <a:spAutoFit/>
            </a:bodyPr>
            <a:lstStyle/>
            <a:p>
              <a:pPr algn="ctr">
                <a:defRPr/>
              </a:pPr>
              <a:r>
                <a:rPr lang="en-US" sz="1100" b="1" dirty="0">
                  <a:latin typeface="Avenir Black"/>
                  <a:cs typeface="Avenir Black"/>
                </a:rPr>
                <a:t>SWC Org Capacity</a:t>
              </a:r>
            </a:p>
          </p:txBody>
        </p:sp>
      </p:grpSp>
      <p:grpSp>
        <p:nvGrpSpPr>
          <p:cNvPr id="46" name="Grupo 30"/>
          <p:cNvGrpSpPr>
            <a:grpSpLocks/>
          </p:cNvGrpSpPr>
          <p:nvPr/>
        </p:nvGrpSpPr>
        <p:grpSpPr bwMode="auto">
          <a:xfrm>
            <a:off x="6907001" y="2714625"/>
            <a:ext cx="2336191" cy="1383147"/>
            <a:chOff x="1646983" y="1393457"/>
            <a:chExt cx="1752599" cy="1382661"/>
          </a:xfrm>
        </p:grpSpPr>
        <p:pic>
          <p:nvPicPr>
            <p:cNvPr id="26658" name="Picture 16" descr="http://cybertron.cg.tu-berlin.de/pdci11/PhotoTourism/images/implementatio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7474" y="1393457"/>
              <a:ext cx="1180347" cy="118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9" name="CaixaDeTexto 32"/>
            <p:cNvSpPr txBox="1">
              <a:spLocks noChangeArrowheads="1"/>
            </p:cNvSpPr>
            <p:nvPr/>
          </p:nvSpPr>
          <p:spPr bwMode="auto">
            <a:xfrm>
              <a:off x="1646983" y="2514600"/>
              <a:ext cx="1752599" cy="26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algn="ctr" eaLnBrk="1" hangingPunct="1">
                <a:spcBef>
                  <a:spcPct val="0"/>
                </a:spcBef>
                <a:buClrTx/>
                <a:buSzTx/>
                <a:buFontTx/>
                <a:buNone/>
              </a:pPr>
              <a:r>
                <a:rPr lang="en-US" altLang="en-US" sz="1100" b="1">
                  <a:latin typeface="Avenir Black"/>
                  <a:ea typeface="Avenir Black"/>
                  <a:cs typeface="Avenir Black"/>
                </a:rPr>
                <a:t>SWC Programmatic Capacity</a:t>
              </a:r>
            </a:p>
          </p:txBody>
        </p:sp>
      </p:grpSp>
      <p:sp>
        <p:nvSpPr>
          <p:cNvPr id="43" name="TextBox 42"/>
          <p:cNvSpPr txBox="1">
            <a:spLocks noChangeArrowheads="1"/>
          </p:cNvSpPr>
          <p:nvPr/>
        </p:nvSpPr>
        <p:spPr bwMode="auto">
          <a:xfrm>
            <a:off x="313186" y="145357"/>
            <a:ext cx="28264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3600" dirty="0">
                <a:solidFill>
                  <a:srgbClr val="FF0000"/>
                </a:solidFill>
              </a:rPr>
              <a:t>School Level</a:t>
            </a:r>
          </a:p>
        </p:txBody>
      </p:sp>
      <p:sp>
        <p:nvSpPr>
          <p:cNvPr id="44" name="Freeform 43"/>
          <p:cNvSpPr>
            <a:spLocks/>
          </p:cNvSpPr>
          <p:nvPr/>
        </p:nvSpPr>
        <p:spPr bwMode="auto">
          <a:xfrm>
            <a:off x="3961369" y="3984626"/>
            <a:ext cx="2433533" cy="1654175"/>
          </a:xfrm>
          <a:custGeom>
            <a:avLst/>
            <a:gdLst>
              <a:gd name="T0" fmla="*/ 489097 w 2141131"/>
              <a:gd name="T1" fmla="*/ 822033 h 1855894"/>
              <a:gd name="T2" fmla="*/ 645877 w 2141131"/>
              <a:gd name="T3" fmla="*/ 646279 h 1855894"/>
              <a:gd name="T4" fmla="*/ 694653 w 2141131"/>
              <a:gd name="T5" fmla="*/ 337522 h 1855894"/>
              <a:gd name="T6" fmla="*/ 510000 w 2141131"/>
              <a:gd name="T7" fmla="*/ 14515 h 1855894"/>
              <a:gd name="T8" fmla="*/ 88438 w 2141131"/>
              <a:gd name="T9" fmla="*/ 90517 h 1855894"/>
              <a:gd name="T10" fmla="*/ 1339 w 2141131"/>
              <a:gd name="T11" fmla="*/ 399273 h 1855894"/>
              <a:gd name="T12" fmla="*/ 74502 w 2141131"/>
              <a:gd name="T13" fmla="*/ 755531 h 1855894"/>
              <a:gd name="T14" fmla="*/ 489097 w 2141131"/>
              <a:gd name="T15" fmla="*/ 822033 h 18558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41131" h="1855894">
                <a:moveTo>
                  <a:pt x="1492642" y="1840026"/>
                </a:moveTo>
                <a:cubicBezTo>
                  <a:pt x="1783265" y="1799268"/>
                  <a:pt x="1866554" y="1627374"/>
                  <a:pt x="1971107" y="1446621"/>
                </a:cubicBezTo>
                <a:cubicBezTo>
                  <a:pt x="2075660" y="1265868"/>
                  <a:pt x="2189075" y="991193"/>
                  <a:pt x="2119963" y="755505"/>
                </a:cubicBezTo>
                <a:cubicBezTo>
                  <a:pt x="2050851" y="519817"/>
                  <a:pt x="1864781" y="124640"/>
                  <a:pt x="1556437" y="32491"/>
                </a:cubicBezTo>
                <a:cubicBezTo>
                  <a:pt x="1248093" y="-59658"/>
                  <a:pt x="528623" y="59073"/>
                  <a:pt x="269898" y="202612"/>
                </a:cubicBezTo>
                <a:cubicBezTo>
                  <a:pt x="11173" y="346151"/>
                  <a:pt x="11172" y="645635"/>
                  <a:pt x="4084" y="893728"/>
                </a:cubicBezTo>
                <a:cubicBezTo>
                  <a:pt x="-3004" y="1141821"/>
                  <a:pt x="-27813" y="1535226"/>
                  <a:pt x="227368" y="1691170"/>
                </a:cubicBezTo>
                <a:cubicBezTo>
                  <a:pt x="482549" y="1847114"/>
                  <a:pt x="1202019" y="1880784"/>
                  <a:pt x="1492642" y="1840026"/>
                </a:cubicBezTo>
                <a:close/>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 name="Freeform 44"/>
          <p:cNvSpPr>
            <a:spLocks/>
          </p:cNvSpPr>
          <p:nvPr/>
        </p:nvSpPr>
        <p:spPr bwMode="auto">
          <a:xfrm>
            <a:off x="6985298" y="2673351"/>
            <a:ext cx="2183831" cy="1573213"/>
          </a:xfrm>
          <a:custGeom>
            <a:avLst/>
            <a:gdLst>
              <a:gd name="T0" fmla="*/ 612390 w 1789376"/>
              <a:gd name="T1" fmla="*/ 656063 h 1815943"/>
              <a:gd name="T2" fmla="*/ 858886 w 1789376"/>
              <a:gd name="T3" fmla="*/ 593723 h 1815943"/>
              <a:gd name="T4" fmla="*/ 962071 w 1789376"/>
              <a:gd name="T5" fmla="*/ 317087 h 1815943"/>
              <a:gd name="T6" fmla="*/ 761434 w 1789376"/>
              <a:gd name="T7" fmla="*/ 28762 h 1815943"/>
              <a:gd name="T8" fmla="*/ 113667 w 1789376"/>
              <a:gd name="T9" fmla="*/ 52140 h 1815943"/>
              <a:gd name="T10" fmla="*/ 4750 w 1789376"/>
              <a:gd name="T11" fmla="*/ 398909 h 1815943"/>
              <a:gd name="T12" fmla="*/ 170991 w 1789376"/>
              <a:gd name="T13" fmla="*/ 640478 h 1815943"/>
              <a:gd name="T14" fmla="*/ 658250 w 1789376"/>
              <a:gd name="T15" fmla="*/ 659960 h 1815943"/>
              <a:gd name="T16" fmla="*/ 663983 w 1789376"/>
              <a:gd name="T17" fmla="*/ 659960 h 1815943"/>
              <a:gd name="T18" fmla="*/ 663983 w 1789376"/>
              <a:gd name="T19" fmla="*/ 659960 h 18159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9376" h="1815943">
                <a:moveTo>
                  <a:pt x="1135861" y="1790332"/>
                </a:moveTo>
                <a:cubicBezTo>
                  <a:pt x="1310412" y="1782357"/>
                  <a:pt x="1484963" y="1774383"/>
                  <a:pt x="1593061" y="1620211"/>
                </a:cubicBezTo>
                <a:cubicBezTo>
                  <a:pt x="1701159" y="1466039"/>
                  <a:pt x="1814572" y="1122253"/>
                  <a:pt x="1784447" y="865300"/>
                </a:cubicBezTo>
                <a:cubicBezTo>
                  <a:pt x="1754322" y="608347"/>
                  <a:pt x="1674578" y="198992"/>
                  <a:pt x="1412308" y="78490"/>
                </a:cubicBezTo>
                <a:cubicBezTo>
                  <a:pt x="1150038" y="-42012"/>
                  <a:pt x="444745" y="-26063"/>
                  <a:pt x="210829" y="142286"/>
                </a:cubicBezTo>
                <a:cubicBezTo>
                  <a:pt x="-23087" y="310635"/>
                  <a:pt x="-8911" y="820997"/>
                  <a:pt x="8810" y="1088583"/>
                </a:cubicBezTo>
                <a:cubicBezTo>
                  <a:pt x="26531" y="1356169"/>
                  <a:pt x="115135" y="1629072"/>
                  <a:pt x="317154" y="1747802"/>
                </a:cubicBezTo>
                <a:cubicBezTo>
                  <a:pt x="519173" y="1866532"/>
                  <a:pt x="1068522" y="1792104"/>
                  <a:pt x="1220922" y="1800965"/>
                </a:cubicBezTo>
                <a:cubicBezTo>
                  <a:pt x="1373322" y="1809826"/>
                  <a:pt x="1231554" y="1800965"/>
                  <a:pt x="1231554" y="1800965"/>
                </a:cubicBezTo>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Freeform 48"/>
          <p:cNvSpPr>
            <a:spLocks/>
          </p:cNvSpPr>
          <p:nvPr/>
        </p:nvSpPr>
        <p:spPr bwMode="auto">
          <a:xfrm>
            <a:off x="4875530" y="914401"/>
            <a:ext cx="2321379" cy="1673225"/>
          </a:xfrm>
          <a:custGeom>
            <a:avLst/>
            <a:gdLst>
              <a:gd name="T0" fmla="*/ 216373 w 2218248"/>
              <a:gd name="T1" fmla="*/ 693395 h 1936268"/>
              <a:gd name="T2" fmla="*/ 390335 w 2218248"/>
              <a:gd name="T3" fmla="*/ 555639 h 1936268"/>
              <a:gd name="T4" fmla="*/ 372744 w 2218248"/>
              <a:gd name="T5" fmla="*/ 92630 h 1936268"/>
              <a:gd name="T6" fmla="*/ 134277 w 2218248"/>
              <a:gd name="T7" fmla="*/ 4620 h 1936268"/>
              <a:gd name="T8" fmla="*/ 1364 w 2218248"/>
              <a:gd name="T9" fmla="*/ 169159 h 1936268"/>
              <a:gd name="T10" fmla="*/ 75639 w 2218248"/>
              <a:gd name="T11" fmla="*/ 632170 h 1936268"/>
              <a:gd name="T12" fmla="*/ 237873 w 2218248"/>
              <a:gd name="T13" fmla="*/ 693395 h 1936268"/>
              <a:gd name="T14" fmla="*/ 241784 w 2218248"/>
              <a:gd name="T15" fmla="*/ 689569 h 1936268"/>
              <a:gd name="T16" fmla="*/ 241784 w 2218248"/>
              <a:gd name="T17" fmla="*/ 689569 h 19362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18248" h="1936268">
                <a:moveTo>
                  <a:pt x="1176997" y="1926696"/>
                </a:moveTo>
                <a:cubicBezTo>
                  <a:pt x="1579262" y="1874419"/>
                  <a:pt x="1981527" y="1822143"/>
                  <a:pt x="2123295" y="1543924"/>
                </a:cubicBezTo>
                <a:cubicBezTo>
                  <a:pt x="2265063" y="1265705"/>
                  <a:pt x="2259746" y="512565"/>
                  <a:pt x="2027602" y="257384"/>
                </a:cubicBezTo>
                <a:cubicBezTo>
                  <a:pt x="1795458" y="2203"/>
                  <a:pt x="1067128" y="-22607"/>
                  <a:pt x="730430" y="12835"/>
                </a:cubicBezTo>
                <a:cubicBezTo>
                  <a:pt x="393732" y="48277"/>
                  <a:pt x="60579" y="179412"/>
                  <a:pt x="7416" y="470035"/>
                </a:cubicBezTo>
                <a:cubicBezTo>
                  <a:pt x="-45747" y="760658"/>
                  <a:pt x="197030" y="1513798"/>
                  <a:pt x="411453" y="1756575"/>
                </a:cubicBezTo>
                <a:cubicBezTo>
                  <a:pt x="625876" y="1999352"/>
                  <a:pt x="1143327" y="1900115"/>
                  <a:pt x="1293955" y="1926696"/>
                </a:cubicBezTo>
                <a:cubicBezTo>
                  <a:pt x="1444583" y="1953277"/>
                  <a:pt x="1315221" y="1916063"/>
                  <a:pt x="1315221" y="1916063"/>
                </a:cubicBezTo>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 name="Freeform 49"/>
          <p:cNvSpPr>
            <a:spLocks/>
          </p:cNvSpPr>
          <p:nvPr/>
        </p:nvSpPr>
        <p:spPr bwMode="auto">
          <a:xfrm>
            <a:off x="2336192" y="1884364"/>
            <a:ext cx="2399675" cy="1768475"/>
          </a:xfrm>
          <a:custGeom>
            <a:avLst/>
            <a:gdLst>
              <a:gd name="T0" fmla="*/ 526395 w 1800058"/>
              <a:gd name="T1" fmla="*/ 35940 h 1878245"/>
              <a:gd name="T2" fmla="*/ 79575 w 1800058"/>
              <a:gd name="T3" fmla="*/ 189372 h 1878245"/>
              <a:gd name="T4" fmla="*/ 5105 w 1800058"/>
              <a:gd name="T5" fmla="*/ 524133 h 1878245"/>
              <a:gd name="T6" fmla="*/ 143406 w 1800058"/>
              <a:gd name="T7" fmla="*/ 1096017 h 1878245"/>
              <a:gd name="T8" fmla="*/ 717889 w 1800058"/>
              <a:gd name="T9" fmla="*/ 1228528 h 1878245"/>
              <a:gd name="T10" fmla="*/ 1473220 w 1800058"/>
              <a:gd name="T11" fmla="*/ 1158786 h 1878245"/>
              <a:gd name="T12" fmla="*/ 1771094 w 1800058"/>
              <a:gd name="T13" fmla="*/ 810075 h 1878245"/>
              <a:gd name="T14" fmla="*/ 1749817 w 1800058"/>
              <a:gd name="T15" fmla="*/ 349778 h 1878245"/>
              <a:gd name="T16" fmla="*/ 1409389 w 1800058"/>
              <a:gd name="T17" fmla="*/ 42913 h 1878245"/>
              <a:gd name="T18" fmla="*/ 813630 w 1800058"/>
              <a:gd name="T19" fmla="*/ 1070 h 1878245"/>
              <a:gd name="T20" fmla="*/ 526395 w 1800058"/>
              <a:gd name="T21" fmla="*/ 35940 h 1878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0058" h="1878245">
                <a:moveTo>
                  <a:pt x="526101" y="54792"/>
                </a:moveTo>
                <a:cubicBezTo>
                  <a:pt x="403827" y="102638"/>
                  <a:pt x="166366" y="164662"/>
                  <a:pt x="79533" y="288708"/>
                </a:cubicBezTo>
                <a:cubicBezTo>
                  <a:pt x="-7300" y="412754"/>
                  <a:pt x="-5528" y="568699"/>
                  <a:pt x="5105" y="799071"/>
                </a:cubicBezTo>
                <a:cubicBezTo>
                  <a:pt x="15737" y="1029443"/>
                  <a:pt x="24598" y="1491960"/>
                  <a:pt x="143328" y="1670941"/>
                </a:cubicBezTo>
                <a:cubicBezTo>
                  <a:pt x="262058" y="1849922"/>
                  <a:pt x="495975" y="1857010"/>
                  <a:pt x="717487" y="1872959"/>
                </a:cubicBezTo>
                <a:cubicBezTo>
                  <a:pt x="938999" y="1888908"/>
                  <a:pt x="1296961" y="1872960"/>
                  <a:pt x="1472398" y="1766634"/>
                </a:cubicBezTo>
                <a:cubicBezTo>
                  <a:pt x="1647835" y="1660309"/>
                  <a:pt x="1724036" y="1440569"/>
                  <a:pt x="1770110" y="1235006"/>
                </a:cubicBezTo>
                <a:cubicBezTo>
                  <a:pt x="1816184" y="1029443"/>
                  <a:pt x="1809096" y="728187"/>
                  <a:pt x="1748845" y="533257"/>
                </a:cubicBezTo>
                <a:cubicBezTo>
                  <a:pt x="1688594" y="338327"/>
                  <a:pt x="1564547" y="154029"/>
                  <a:pt x="1408603" y="65424"/>
                </a:cubicBezTo>
                <a:cubicBezTo>
                  <a:pt x="1252659" y="-23181"/>
                  <a:pt x="953175" y="5173"/>
                  <a:pt x="813180" y="1629"/>
                </a:cubicBezTo>
                <a:cubicBezTo>
                  <a:pt x="673185" y="-1915"/>
                  <a:pt x="648375" y="6946"/>
                  <a:pt x="526101" y="54792"/>
                </a:cubicBezTo>
                <a:close/>
              </a:path>
            </a:pathLst>
          </a:custGeom>
          <a:noFill/>
          <a:ln w="190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Rectangle 8"/>
          <p:cNvSpPr/>
          <p:nvPr/>
        </p:nvSpPr>
        <p:spPr>
          <a:xfrm>
            <a:off x="2391211" y="4319589"/>
            <a:ext cx="1468584" cy="492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extBox 2"/>
          <p:cNvSpPr txBox="1">
            <a:spLocks noChangeArrowheads="1"/>
          </p:cNvSpPr>
          <p:nvPr/>
        </p:nvSpPr>
        <p:spPr bwMode="auto">
          <a:xfrm>
            <a:off x="304721" y="4343400"/>
            <a:ext cx="27494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1800" b="1" dirty="0">
                <a:solidFill>
                  <a:srgbClr val="00B050"/>
                </a:solidFill>
              </a:rPr>
              <a:t>Collaborative </a:t>
            </a:r>
            <a:r>
              <a:rPr lang="en-US" altLang="en-US" sz="1800" b="1" dirty="0" smtClean="0">
                <a:solidFill>
                  <a:srgbClr val="00B050"/>
                </a:solidFill>
              </a:rPr>
              <a:t>Capacity:</a:t>
            </a:r>
          </a:p>
          <a:p>
            <a:pPr eaLnBrk="1" hangingPunct="1">
              <a:spcBef>
                <a:spcPct val="0"/>
              </a:spcBef>
              <a:buClrTx/>
              <a:buSzTx/>
              <a:buFontTx/>
              <a:buNone/>
            </a:pPr>
            <a:r>
              <a:rPr lang="en-US" altLang="en-US" sz="1800" b="1" dirty="0" smtClean="0">
                <a:solidFill>
                  <a:srgbClr val="00B050"/>
                </a:solidFill>
              </a:rPr>
              <a:t>Four critical elements</a:t>
            </a:r>
            <a:endParaRPr lang="en-US" altLang="en-US" sz="1800" b="1" dirty="0">
              <a:solidFill>
                <a:srgbClr val="00B050"/>
              </a:solidFill>
            </a:endParaRPr>
          </a:p>
        </p:txBody>
      </p:sp>
      <p:sp>
        <p:nvSpPr>
          <p:cNvPr id="12" name="Slide Number Placeholder 11"/>
          <p:cNvSpPr>
            <a:spLocks noGrp="1"/>
          </p:cNvSpPr>
          <p:nvPr>
            <p:ph type="sldNum" sz="quarter" idx="12"/>
          </p:nvPr>
        </p:nvSpPr>
        <p:spPr/>
        <p:txBody>
          <a:bodyPr/>
          <a:lstStyle/>
          <a:p>
            <a:pPr>
              <a:defRPr/>
            </a:pPr>
            <a:fld id="{57B7E1ED-3E90-4544-8CDC-E131AA15E5AA}" type="slidenum">
              <a:rPr lang="en-US" smtClean="0"/>
              <a:pPr>
                <a:defRPr/>
              </a:pPr>
              <a:t>8</a:t>
            </a:fld>
            <a:endParaRPr lang="en-US"/>
          </a:p>
        </p:txBody>
      </p:sp>
    </p:spTree>
    <p:extLst>
      <p:ext uri="{BB962C8B-B14F-4D97-AF65-F5344CB8AC3E}">
        <p14:creationId xmlns:p14="http://schemas.microsoft.com/office/powerpoint/2010/main" val="3503368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Effect transition="in" filter="fade">
                                      <p:cBhvr>
                                        <p:cTn id="9" dur="1000"/>
                                        <p:tgtEl>
                                          <p:spTgt spid="4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05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05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par>
                          <p:cTn id="50" fill="hold" nodeType="afterGroup">
                            <p:stCondLst>
                              <p:cond delay="0"/>
                            </p:stCondLst>
                            <p:childTnLst>
                              <p:par>
                                <p:cTn id="51" presetID="21" presetClass="entr" presetSubtype="1" fill="hold" grpId="0"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heel(1)">
                                      <p:cBhvr>
                                        <p:cTn id="53" dur="1000"/>
                                        <p:tgtEl>
                                          <p:spTgt spid="50"/>
                                        </p:tgtEl>
                                      </p:cBhvr>
                                    </p:animEffect>
                                  </p:childTnLst>
                                </p:cTn>
                              </p:par>
                            </p:childTnLst>
                          </p:cTn>
                        </p:par>
                        <p:par>
                          <p:cTn id="54" fill="hold" nodeType="afterGroup">
                            <p:stCondLst>
                              <p:cond delay="1000"/>
                            </p:stCondLst>
                            <p:childTnLst>
                              <p:par>
                                <p:cTn id="55" presetID="21" presetClass="entr" presetSubtype="1"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heel(1)">
                                      <p:cBhvr>
                                        <p:cTn id="57" dur="1000"/>
                                        <p:tgtEl>
                                          <p:spTgt spid="44"/>
                                        </p:tgtEl>
                                      </p:cBhvr>
                                    </p:animEffect>
                                  </p:childTnLst>
                                </p:cTn>
                              </p:par>
                            </p:childTnLst>
                          </p:cTn>
                        </p:par>
                        <p:par>
                          <p:cTn id="58" fill="hold" nodeType="afterGroup">
                            <p:stCondLst>
                              <p:cond delay="2000"/>
                            </p:stCondLst>
                            <p:childTnLst>
                              <p:par>
                                <p:cTn id="59" presetID="21" presetClass="entr" presetSubtype="1"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heel(1)">
                                      <p:cBhvr>
                                        <p:cTn id="61" dur="1000"/>
                                        <p:tgtEl>
                                          <p:spTgt spid="49"/>
                                        </p:tgtEl>
                                      </p:cBhvr>
                                    </p:animEffect>
                                  </p:childTnLst>
                                </p:cTn>
                              </p:par>
                            </p:childTnLst>
                          </p:cTn>
                        </p:par>
                        <p:par>
                          <p:cTn id="62" fill="hold" nodeType="afterGroup">
                            <p:stCondLst>
                              <p:cond delay="3000"/>
                            </p:stCondLst>
                            <p:childTnLst>
                              <p:par>
                                <p:cTn id="63" presetID="21" presetClass="entr" presetSubtype="1"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heel(1)">
                                      <p:cBhvr>
                                        <p:cTn id="65" dur="1000"/>
                                        <p:tgtEl>
                                          <p:spTgt spid="4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9" grpId="0" animBg="1"/>
      <p:bldP spid="50"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solidFill>
                  <a:srgbClr val="FF0000"/>
                </a:solidFill>
              </a:rPr>
              <a:t>Collaborative Capacity</a:t>
            </a:r>
          </a:p>
        </p:txBody>
      </p:sp>
      <p:sp>
        <p:nvSpPr>
          <p:cNvPr id="3" name="Content Placeholder 2"/>
          <p:cNvSpPr>
            <a:spLocks noGrp="1"/>
          </p:cNvSpPr>
          <p:nvPr>
            <p:ph idx="1"/>
          </p:nvPr>
        </p:nvSpPr>
        <p:spPr>
          <a:xfrm>
            <a:off x="609600" y="1300942"/>
            <a:ext cx="10969625" cy="4525963"/>
          </a:xfrm>
        </p:spPr>
        <p:txBody>
          <a:bodyPr/>
          <a:lstStyle/>
          <a:p>
            <a:pPr>
              <a:spcBef>
                <a:spcPts val="600"/>
              </a:spcBef>
              <a:spcAft>
                <a:spcPts val="600"/>
              </a:spcAft>
              <a:buSzPct val="100000"/>
              <a:buBlip>
                <a:blip r:embed="rId2"/>
              </a:buBlip>
            </a:pPr>
            <a:r>
              <a:rPr lang="en-US" sz="2800" u="sng" dirty="0">
                <a:solidFill>
                  <a:srgbClr val="FF0000"/>
                </a:solidFill>
                <a:latin typeface="Avenir Black"/>
                <a:cs typeface="Avenir Black"/>
              </a:rPr>
              <a:t>Relational capacity</a:t>
            </a:r>
            <a:r>
              <a:rPr lang="en-US" sz="2800" dirty="0">
                <a:latin typeface="Avenir Black"/>
                <a:cs typeface="Avenir Black"/>
              </a:rPr>
              <a:t>: Trust, respect, and strong rapport among wellness champions</a:t>
            </a:r>
          </a:p>
          <a:p>
            <a:pPr>
              <a:spcBef>
                <a:spcPts val="600"/>
              </a:spcBef>
              <a:spcAft>
                <a:spcPts val="600"/>
              </a:spcAft>
              <a:buSzPct val="100000"/>
              <a:buBlip>
                <a:blip r:embed="rId2"/>
              </a:buBlip>
            </a:pPr>
            <a:r>
              <a:rPr lang="en-US" sz="2800" u="sng" dirty="0">
                <a:solidFill>
                  <a:srgbClr val="FF0000"/>
                </a:solidFill>
                <a:latin typeface="Avenir Black"/>
                <a:cs typeface="Avenir Black"/>
              </a:rPr>
              <a:t>Member capacity</a:t>
            </a:r>
            <a:r>
              <a:rPr lang="en-US" sz="2800" dirty="0">
                <a:latin typeface="Avenir Black"/>
                <a:cs typeface="Avenir Black"/>
              </a:rPr>
              <a:t>: Skills and knowledge that help wellness champions work together</a:t>
            </a:r>
          </a:p>
          <a:p>
            <a:pPr>
              <a:spcBef>
                <a:spcPts val="600"/>
              </a:spcBef>
              <a:spcAft>
                <a:spcPts val="600"/>
              </a:spcAft>
              <a:buSzPct val="100000"/>
              <a:buBlip>
                <a:blip r:embed="rId2"/>
              </a:buBlip>
            </a:pPr>
            <a:r>
              <a:rPr lang="en-US" sz="2800" u="sng" dirty="0">
                <a:solidFill>
                  <a:srgbClr val="FF0000"/>
                </a:solidFill>
                <a:latin typeface="Avenir Black"/>
                <a:cs typeface="Avenir Black"/>
              </a:rPr>
              <a:t>Organizational capacity</a:t>
            </a:r>
            <a:r>
              <a:rPr lang="en-US" sz="2800" dirty="0">
                <a:latin typeface="Avenir Black"/>
                <a:cs typeface="Avenir Black"/>
              </a:rPr>
              <a:t>: Ability to  support, design, and carry out SMART action plans</a:t>
            </a:r>
          </a:p>
          <a:p>
            <a:pPr>
              <a:spcBef>
                <a:spcPts val="600"/>
              </a:spcBef>
              <a:spcAft>
                <a:spcPts val="600"/>
              </a:spcAft>
              <a:buSzPct val="100000"/>
              <a:buBlip>
                <a:blip r:embed="rId2"/>
              </a:buBlip>
            </a:pPr>
            <a:r>
              <a:rPr lang="en-US" sz="2800" u="sng" dirty="0">
                <a:solidFill>
                  <a:srgbClr val="FF0000"/>
                </a:solidFill>
                <a:latin typeface="Avenir Black"/>
                <a:cs typeface="Avenir Black"/>
              </a:rPr>
              <a:t>Programmatic capacity</a:t>
            </a:r>
            <a:r>
              <a:rPr lang="en-US" sz="2800" dirty="0">
                <a:latin typeface="Avenir Black"/>
                <a:cs typeface="Avenir Black"/>
              </a:rPr>
              <a:t>: Implementing and sustaining a new wellness programs or policies that foster student </a:t>
            </a:r>
            <a:r>
              <a:rPr lang="en-US" sz="2800" dirty="0" smtClean="0">
                <a:latin typeface="Avenir Black"/>
                <a:cs typeface="Avenir Black"/>
              </a:rPr>
              <a:t>skill-building</a:t>
            </a:r>
            <a:endParaRPr lang="en-US" sz="2800" dirty="0">
              <a:latin typeface="Avenir Black"/>
              <a:cs typeface="Avenir Black"/>
            </a:endParaRPr>
          </a:p>
        </p:txBody>
      </p:sp>
      <p:sp>
        <p:nvSpPr>
          <p:cNvPr id="4" name="Slide Number Placeholder 3"/>
          <p:cNvSpPr>
            <a:spLocks noGrp="1"/>
          </p:cNvSpPr>
          <p:nvPr>
            <p:ph type="sldNum" sz="quarter" idx="12"/>
          </p:nvPr>
        </p:nvSpPr>
        <p:spPr/>
        <p:txBody>
          <a:bodyPr/>
          <a:lstStyle/>
          <a:p>
            <a:pPr>
              <a:defRPr/>
            </a:pPr>
            <a:fld id="{92F50470-EF92-A74A-96AE-C114A513DE66}" type="slidenum">
              <a:rPr lang="en-US" smtClean="0"/>
              <a:pPr>
                <a:defRPr/>
              </a:pPr>
              <a:t>9</a:t>
            </a:fld>
            <a:endParaRPr lang="en-US"/>
          </a:p>
        </p:txBody>
      </p:sp>
      <p:sp>
        <p:nvSpPr>
          <p:cNvPr id="5" name="Rectangle 3"/>
          <p:cNvSpPr>
            <a:spLocks noChangeArrowheads="1"/>
          </p:cNvSpPr>
          <p:nvPr/>
        </p:nvSpPr>
        <p:spPr bwMode="auto">
          <a:xfrm>
            <a:off x="5443723" y="709111"/>
            <a:ext cx="30957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itchFamily="2" charset="2"/>
              <a:buChar char="l"/>
              <a:defRPr sz="3000">
                <a:solidFill>
                  <a:schemeClr val="tx1"/>
                </a:solidFill>
                <a:latin typeface="Arial" pitchFamily="34" charset="0"/>
                <a:cs typeface="Arial" pitchFamily="34" charset="0"/>
              </a:defRPr>
            </a:lvl1pPr>
            <a:lvl2pPr marL="742950" indent="-285750" eaLnBrk="0" hangingPunct="0">
              <a:spcBef>
                <a:spcPct val="20000"/>
              </a:spcBef>
              <a:buClr>
                <a:schemeClr val="accent2"/>
              </a:buClr>
              <a:buSzPct val="70000"/>
              <a:buFont typeface="Wingdings" pitchFamily="2" charset="2"/>
              <a:buChar char="l"/>
              <a:defRPr sz="2600">
                <a:solidFill>
                  <a:schemeClr val="tx1"/>
                </a:solidFill>
                <a:latin typeface="Arial" pitchFamily="34" charset="0"/>
                <a:cs typeface="Arial" pitchFamily="34" charset="0"/>
              </a:defRPr>
            </a:lvl2pPr>
            <a:lvl3pPr marL="1143000" indent="-228600" eaLnBrk="0" hangingPunct="0">
              <a:spcBef>
                <a:spcPct val="20000"/>
              </a:spcBef>
              <a:buClr>
                <a:schemeClr val="accent1"/>
              </a:buClr>
              <a:buSzPct val="70000"/>
              <a:buFont typeface="Wingdings" pitchFamily="2" charset="2"/>
              <a:buChar char="l"/>
              <a:defRPr sz="2300">
                <a:solidFill>
                  <a:schemeClr val="tx1"/>
                </a:solidFill>
                <a:latin typeface="Arial" pitchFamily="34" charset="0"/>
                <a:cs typeface="Arial" pitchFamily="34" charset="0"/>
              </a:defRPr>
            </a:lvl3pPr>
            <a:lvl4pPr marL="1600200" indent="-228600" eaLnBrk="0" hangingPunct="0">
              <a:spcBef>
                <a:spcPct val="20000"/>
              </a:spcBef>
              <a:buClr>
                <a:schemeClr val="tx2"/>
              </a:buClr>
              <a:buSzPct val="75000"/>
              <a:buFont typeface="Wingdings" pitchFamily="2" charset="2"/>
              <a:buChar char="§"/>
              <a:defRPr sz="2000">
                <a:solidFill>
                  <a:schemeClr val="tx1"/>
                </a:solidFill>
                <a:latin typeface="Arial" pitchFamily="34" charset="0"/>
                <a:cs typeface="Arial" pitchFamily="34" charset="0"/>
              </a:defRPr>
            </a:lvl4pPr>
            <a:lvl5pPr marL="2057400" indent="-228600" eaLnBrk="0" hangingPunct="0">
              <a:spcBef>
                <a:spcPct val="20000"/>
              </a:spcBef>
              <a:buClr>
                <a:schemeClr val="folHlink"/>
              </a:buClr>
              <a:buSzPct val="80000"/>
              <a:buFont typeface="Wingdings" pitchFamily="2" charset="2"/>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Arial" pitchFamily="34" charset="0"/>
                <a:cs typeface="Arial" pitchFamily="34" charset="0"/>
              </a:defRPr>
            </a:lvl9pPr>
          </a:lstStyle>
          <a:p>
            <a:pPr eaLnBrk="1" hangingPunct="1">
              <a:spcBef>
                <a:spcPct val="0"/>
              </a:spcBef>
              <a:buClrTx/>
              <a:buSzTx/>
              <a:buFontTx/>
              <a:buNone/>
            </a:pPr>
            <a:r>
              <a:rPr lang="en-US" altLang="en-US" sz="1800" dirty="0"/>
              <a:t>Foster-Fishman et al. (2001)</a:t>
            </a:r>
          </a:p>
        </p:txBody>
      </p:sp>
    </p:spTree>
    <p:extLst>
      <p:ext uri="{BB962C8B-B14F-4D97-AF65-F5344CB8AC3E}">
        <p14:creationId xmlns:p14="http://schemas.microsoft.com/office/powerpoint/2010/main" val="11464494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5732</TotalTime>
  <Words>2115</Words>
  <Application>Microsoft Office PowerPoint</Application>
  <PresentationFormat>Custom</PresentationFormat>
  <Paragraphs>223</Paragraphs>
  <Slides>27</Slides>
  <Notes>15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Creating Collaborative Capacity with School Wellness Champions and Supporters   David Lounsbury, PhD Asst. Professor, Epidemiology &amp; Population Health Albert Einstein College of Medicine Bronx, NY  2017 Coordinator Winter Training Chickasaw Retreat and Conference Center Sulphur, OK      2 Feb 2017</vt:lpstr>
      <vt:lpstr>NIH Project Overview</vt:lpstr>
      <vt:lpstr>What are the USDA Dietary Guidelines? </vt:lpstr>
      <vt:lpstr>Who are School Wellness Stakeholders, Champions and Supporters?</vt:lpstr>
      <vt:lpstr>What is ‘Systems Thinking’?</vt:lpstr>
      <vt:lpstr>PowerPoint Presentation</vt:lpstr>
      <vt:lpstr>PowerPoint Presentation</vt:lpstr>
      <vt:lpstr>PowerPoint Presentation</vt:lpstr>
      <vt:lpstr>Collaborative Capacity</vt:lpstr>
      <vt:lpstr>What does Creating Collaborative Capacity have to do with School Wellness?</vt:lpstr>
      <vt:lpstr>Relational capacity: Trust, respect, and strong rapport among wellness champions and supporters</vt:lpstr>
      <vt:lpstr>Member capacity: Skills and knowledge that help wellness champions work together</vt:lpstr>
      <vt:lpstr>Organizational capacity: Ability and resources to plan, implement and evaluate wellness programs, activities or initiatives</vt:lpstr>
      <vt:lpstr>Programmatic capacity: Implementing wellness programs. HC curricula, Café-O-Yeas, local wellness policy initiatives.</vt:lpstr>
      <vt:lpstr>How to start building  collaborative capacity?</vt:lpstr>
      <vt:lpstr>What to do when collaboration slows or even stops? </vt:lpstr>
      <vt:lpstr>Healthy-Me Snapshot Survey</vt:lpstr>
      <vt:lpstr>Healthy-Me Snapshot Survey Data Collection (Fall 2016)</vt:lpstr>
      <vt:lpstr>PowerPoint Presentation</vt:lpstr>
      <vt:lpstr>PowerPoint Presentation</vt:lpstr>
      <vt:lpstr>PowerPoint Presentation</vt:lpstr>
      <vt:lpstr>PowerPoint Presentation</vt:lpstr>
      <vt:lpstr>PowerPoint Presentation</vt:lpstr>
      <vt:lpstr>Healthy School Snapshot: Reflection Questions</vt:lpstr>
      <vt:lpstr> Assessing Collaborative Capacity: Two-Part Survey</vt:lpstr>
      <vt:lpstr>Collaborative Capacity Assessment: Reflection Questions</vt:lpstr>
      <vt:lpstr>Thank You!</vt:lpstr>
    </vt:vector>
  </TitlesOfParts>
  <Company>HealthCorps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Kristina Mariswamy-Ecung</dc:creator>
  <cp:lastModifiedBy>David Lounsbury</cp:lastModifiedBy>
  <cp:revision>218</cp:revision>
  <cp:lastPrinted>2015-11-30T21:50:53Z</cp:lastPrinted>
  <dcterms:created xsi:type="dcterms:W3CDTF">2015-10-06T16:56:57Z</dcterms:created>
  <dcterms:modified xsi:type="dcterms:W3CDTF">2017-02-02T14:41:19Z</dcterms:modified>
</cp:coreProperties>
</file>